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37"/>
  </p:notesMasterIdLst>
  <p:handoutMasterIdLst>
    <p:handoutMasterId r:id="rId38"/>
  </p:handoutMasterIdLst>
  <p:sldIdLst>
    <p:sldId id="291" r:id="rId2"/>
    <p:sldId id="302" r:id="rId3"/>
    <p:sldId id="303" r:id="rId4"/>
    <p:sldId id="292" r:id="rId5"/>
    <p:sldId id="305" r:id="rId6"/>
    <p:sldId id="306" r:id="rId7"/>
    <p:sldId id="309" r:id="rId8"/>
    <p:sldId id="311" r:id="rId9"/>
    <p:sldId id="307" r:id="rId10"/>
    <p:sldId id="310" r:id="rId11"/>
    <p:sldId id="313" r:id="rId12"/>
    <p:sldId id="294" r:id="rId13"/>
    <p:sldId id="314" r:id="rId14"/>
    <p:sldId id="315" r:id="rId15"/>
    <p:sldId id="316" r:id="rId16"/>
    <p:sldId id="319" r:id="rId17"/>
    <p:sldId id="320" r:id="rId18"/>
    <p:sldId id="321" r:id="rId19"/>
    <p:sldId id="323" r:id="rId20"/>
    <p:sldId id="318" r:id="rId21"/>
    <p:sldId id="317" r:id="rId22"/>
    <p:sldId id="295" r:id="rId23"/>
    <p:sldId id="324" r:id="rId24"/>
    <p:sldId id="325" r:id="rId25"/>
    <p:sldId id="335" r:id="rId26"/>
    <p:sldId id="336" r:id="rId27"/>
    <p:sldId id="329" r:id="rId28"/>
    <p:sldId id="330" r:id="rId29"/>
    <p:sldId id="296" r:id="rId30"/>
    <p:sldId id="326" r:id="rId31"/>
    <p:sldId id="327" r:id="rId32"/>
    <p:sldId id="328" r:id="rId33"/>
    <p:sldId id="331" r:id="rId34"/>
    <p:sldId id="332" r:id="rId35"/>
    <p:sldId id="334" r:id="rId36"/>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BB"/>
    <a:srgbClr val="828383"/>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8A18E1-9FF8-4DB0-B072-2DCF71232663}" v="12" dt="2023-08-16T13:54:54.414"/>
    <p1510:client id="{62FF4A45-D4AB-0BFA-69AD-62115AC3E438}" v="6" dt="2023-08-16T15:27:59.088"/>
    <p1510:client id="{6E2A10B7-D644-4B14-9F57-C47C99B5825B}" v="19" dt="2023-08-15T22:28:59.688"/>
    <p1510:client id="{9ED25DC3-8EFE-9CAD-450B-56157C11EB48}" v="9" dt="2023-08-15T13:54:33.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7" autoAdjust="0"/>
    <p:restoredTop sz="95872"/>
  </p:normalViewPr>
  <p:slideViewPr>
    <p:cSldViewPr snapToGrid="0" snapToObjects="1">
      <p:cViewPr>
        <p:scale>
          <a:sx n="83" d="100"/>
          <a:sy n="83" d="100"/>
        </p:scale>
        <p:origin x="1362" y="990"/>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9/17/2023</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9/17/2023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12</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8000"/>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lnSpc>
                <a:spcPct val="100000"/>
              </a:lnSpc>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chorCtr="0"/>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098987" y="1320800"/>
            <a:ext cx="6388100"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Title 3"/>
          <p:cNvSpPr>
            <a:spLocks noGrp="1"/>
          </p:cNvSpPr>
          <p:nvPr>
            <p:ph type="title" hasCustomPrompt="1"/>
          </p:nvPr>
        </p:nvSpPr>
        <p:spPr>
          <a:xfrm>
            <a:off x="569468" y="1320800"/>
            <a:ext cx="4268653" cy="716084"/>
          </a:xfrm>
          <a:prstGeom prst="rect">
            <a:avLst/>
          </a:prstGeom>
        </p:spPr>
        <p:txBody>
          <a:bodyPr anchor="b">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9"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487489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chor="t" anchorCtr="0">
            <a:noAutofit/>
          </a:bodyPr>
          <a:lstStyle>
            <a:lvl1pPr marL="0" indent="0" algn="l">
              <a:lnSpc>
                <a:spcPct val="100000"/>
              </a:lnSpc>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5"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ct val="100000"/>
              </a:lnSpc>
              <a:buClr>
                <a:srgbClr val="005BBB"/>
              </a:buClr>
              <a:buFontTx/>
              <a:buNone/>
              <a:defRPr sz="1700" b="1">
                <a:solidFill>
                  <a:srgbClr val="005BBB"/>
                </a:solidFill>
                <a:latin typeface="Arial" charset="0"/>
                <a:ea typeface="Arial" charset="0"/>
                <a:cs typeface="Arial" charset="0"/>
              </a:defRPr>
            </a:lvl1pPr>
            <a:lvl2pPr marL="736600" indent="-279400">
              <a:lnSpc>
                <a:spcPct val="1000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Tree>
    <p:extLst>
      <p:ext uri="{BB962C8B-B14F-4D97-AF65-F5344CB8AC3E}">
        <p14:creationId xmlns:p14="http://schemas.microsoft.com/office/powerpoint/2010/main" val="5494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098566" y="930275"/>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4804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7" name="Picture Placeholder 2"/>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8727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5BBB"/>
        </a:solidFill>
        <a:effectLst/>
      </p:bgPr>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0"/>
            <a:ext cx="12188951" cy="6857999"/>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Autofit/>
          </a:bodyPr>
          <a:lstStyle/>
          <a:p>
            <a:r>
              <a:rPr lang="en-US" dirty="0"/>
              <a:t>Click to edit Master title style</a:t>
            </a:r>
          </a:p>
        </p:txBody>
      </p:sp>
      <p:sp>
        <p:nvSpPr>
          <p:cNvPr id="11" name="Slide Number Placeholder 6"/>
          <p:cNvSpPr txBox="1">
            <a:spLocks/>
          </p:cNvSpPr>
          <p:nvPr userDrawn="1"/>
        </p:nvSpPr>
        <p:spPr>
          <a:xfrm>
            <a:off x="11045952" y="6221885"/>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6" r:id="rId1"/>
    <p:sldLayoutId id="2147483894" r:id="rId2"/>
    <p:sldLayoutId id="2147483895" r:id="rId3"/>
    <p:sldLayoutId id="2147483897" r:id="rId4"/>
    <p:sldLayoutId id="2147483907" r:id="rId5"/>
    <p:sldLayoutId id="2147483898" r:id="rId6"/>
    <p:sldLayoutId id="2147483900" r:id="rId7"/>
    <p:sldLayoutId id="2147483906" r:id="rId8"/>
    <p:sldLayoutId id="2147483902" r:id="rId9"/>
    <p:sldLayoutId id="2147483904" r:id="rId10"/>
  </p:sldLayoutIdLst>
  <p:hf hdr="0" dt="0"/>
  <p:txStyles>
    <p:titleStyle>
      <a:lvl1pPr algn="l" defTabSz="914400" rtl="0" eaLnBrk="1" latinLnBrk="0" hangingPunct="1">
        <a:lnSpc>
          <a:spcPct val="90000"/>
        </a:lnSpc>
        <a:spcBef>
          <a:spcPct val="0"/>
        </a:spcBef>
        <a:buNone/>
        <a:defRPr sz="3600" kern="1200">
          <a:solidFill>
            <a:schemeClr val="tx2"/>
          </a:solidFill>
          <a:latin typeface="Georgia" charset="0"/>
          <a:ea typeface="Georgia" charset="0"/>
          <a:cs typeface="Georgia"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6299" y="2949593"/>
            <a:ext cx="6638544" cy="1650381"/>
          </a:xfrm>
        </p:spPr>
        <p:txBody>
          <a:bodyPr/>
          <a:lstStyle/>
          <a:p>
            <a:endParaRPr lang="en-US" dirty="0"/>
          </a:p>
          <a:p>
            <a:r>
              <a:rPr lang="en-US" dirty="0"/>
              <a:t>				Presented By:</a:t>
            </a:r>
          </a:p>
          <a:p>
            <a:r>
              <a:rPr lang="en-US" dirty="0"/>
              <a:t>				Mancy Saxena</a:t>
            </a:r>
          </a:p>
        </p:txBody>
      </p:sp>
      <p:sp>
        <p:nvSpPr>
          <p:cNvPr id="3" name="Title 2"/>
          <p:cNvSpPr>
            <a:spLocks noGrp="1"/>
          </p:cNvSpPr>
          <p:nvPr>
            <p:ph type="ctrTitle"/>
          </p:nvPr>
        </p:nvSpPr>
        <p:spPr>
          <a:xfrm>
            <a:off x="436299" y="297180"/>
            <a:ext cx="6638544" cy="2386584"/>
          </a:xfrm>
        </p:spPr>
        <p:txBody>
          <a:bodyPr/>
          <a:lstStyle/>
          <a:p>
            <a:r>
              <a:rPr lang="en-US" dirty="0"/>
              <a:t>Survey analysis :</a:t>
            </a:r>
            <a:br>
              <a:rPr lang="en-US" dirty="0"/>
            </a:br>
            <a:r>
              <a:rPr lang="en-US" dirty="0"/>
              <a:t>WNYPFP</a:t>
            </a:r>
          </a:p>
        </p:txBody>
      </p:sp>
    </p:spTree>
    <p:extLst>
      <p:ext uri="{BB962C8B-B14F-4D97-AF65-F5344CB8AC3E}">
        <p14:creationId xmlns:p14="http://schemas.microsoft.com/office/powerpoint/2010/main" val="146182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D64574EC-E400-1825-C9B7-C00C8A5B34B3}"/>
              </a:ext>
            </a:extLst>
          </p:cNvPr>
          <p:cNvSpPr>
            <a:spLocks noGrp="1"/>
          </p:cNvSpPr>
          <p:nvPr>
            <p:ph type="chart" sz="quarter" idx="16"/>
          </p:nvPr>
        </p:nvSpPr>
        <p:spPr/>
        <p:txBody>
          <a:bodyPr/>
          <a:lstStyle/>
          <a:p>
            <a:endParaRPr lang="en-US"/>
          </a:p>
        </p:txBody>
      </p:sp>
      <p:sp>
        <p:nvSpPr>
          <p:cNvPr id="4" name="Text Placeholder 3">
            <a:extLst>
              <a:ext uri="{FF2B5EF4-FFF2-40B4-BE49-F238E27FC236}">
                <a16:creationId xmlns:a16="http://schemas.microsoft.com/office/drawing/2014/main" id="{E36FCF80-6433-EF4F-EC12-6554C7E47F1A}"/>
              </a:ext>
            </a:extLst>
          </p:cNvPr>
          <p:cNvSpPr>
            <a:spLocks noGrp="1"/>
          </p:cNvSpPr>
          <p:nvPr>
            <p:ph type="body" idx="1"/>
          </p:nvPr>
        </p:nvSpPr>
        <p:spPr>
          <a:xfrm>
            <a:off x="569469" y="2189263"/>
            <a:ext cx="4164262" cy="3514851"/>
          </a:xfrm>
        </p:spPr>
        <p:txBody>
          <a:bodyPr vert="horz" lIns="91440" tIns="45720" rIns="91440" bIns="45720" rtlCol="0" anchor="t">
            <a:noAutofit/>
          </a:bodyPr>
          <a:lstStyle/>
          <a:p>
            <a:r>
              <a:rPr lang="en-IN" dirty="0"/>
              <a:t>Most Students do stay back in WNY </a:t>
            </a:r>
            <a:r>
              <a:rPr lang="en-IN" dirty="0" err="1"/>
              <a:t>atleast</a:t>
            </a:r>
            <a:r>
              <a:rPr lang="en-IN" dirty="0"/>
              <a:t> for 2 years after graduation</a:t>
            </a:r>
          </a:p>
          <a:p>
            <a:endParaRPr lang="en-IN" dirty="0"/>
          </a:p>
          <a:p>
            <a:r>
              <a:rPr lang="en-US" dirty="0">
                <a:latin typeface="Arial"/>
                <a:cs typeface="Arial"/>
              </a:rPr>
              <a:t>8 alumni moved out immediately</a:t>
            </a:r>
            <a:br>
              <a:rPr lang="en-US" dirty="0"/>
            </a:br>
            <a:r>
              <a:rPr lang="en-US" dirty="0">
                <a:latin typeface="Arial"/>
                <a:cs typeface="Arial"/>
              </a:rPr>
              <a:t>6 moved out &gt; 1 year</a:t>
            </a:r>
            <a:br>
              <a:rPr lang="en-US" dirty="0"/>
            </a:br>
            <a:r>
              <a:rPr lang="en-US" dirty="0">
                <a:latin typeface="Arial"/>
                <a:cs typeface="Arial"/>
              </a:rPr>
              <a:t>9 moved out &gt;2 year</a:t>
            </a:r>
            <a:br>
              <a:rPr lang="en-US" dirty="0"/>
            </a:br>
            <a:r>
              <a:rPr lang="en-US" dirty="0">
                <a:latin typeface="Arial"/>
                <a:cs typeface="Arial"/>
              </a:rPr>
              <a:t>43 stayed </a:t>
            </a:r>
            <a:r>
              <a:rPr lang="en-US" dirty="0" err="1">
                <a:latin typeface="Arial"/>
                <a:cs typeface="Arial"/>
              </a:rPr>
              <a:t>atleast</a:t>
            </a:r>
            <a:r>
              <a:rPr lang="en-US" dirty="0">
                <a:latin typeface="Arial"/>
                <a:cs typeface="Arial"/>
              </a:rPr>
              <a:t> an year</a:t>
            </a:r>
          </a:p>
          <a:p>
            <a:r>
              <a:rPr lang="en-US" dirty="0">
                <a:latin typeface="Arial"/>
                <a:cs typeface="Arial"/>
              </a:rPr>
              <a:t>i.e. ~65% people stayed in WNY</a:t>
            </a:r>
            <a:br>
              <a:rPr lang="en-US" dirty="0"/>
            </a:br>
            <a:br>
              <a:rPr lang="en-US" dirty="0"/>
            </a:br>
            <a:r>
              <a:rPr lang="en-US" dirty="0">
                <a:latin typeface="Arial"/>
                <a:cs typeface="Arial"/>
              </a:rPr>
              <a:t>Having the scholarship for multiple years does not mean higher chance of retention in WNY</a:t>
            </a:r>
          </a:p>
        </p:txBody>
      </p:sp>
      <p:pic>
        <p:nvPicPr>
          <p:cNvPr id="6" name="Picture 5">
            <a:extLst>
              <a:ext uri="{FF2B5EF4-FFF2-40B4-BE49-F238E27FC236}">
                <a16:creationId xmlns:a16="http://schemas.microsoft.com/office/drawing/2014/main" id="{ED56AA36-75A6-8D6C-6C5E-E08B93E6D34D}"/>
              </a:ext>
            </a:extLst>
          </p:cNvPr>
          <p:cNvPicPr>
            <a:picLocks noChangeAspect="1"/>
          </p:cNvPicPr>
          <p:nvPr/>
        </p:nvPicPr>
        <p:blipFill>
          <a:blip r:embed="rId2"/>
          <a:stretch>
            <a:fillRect/>
          </a:stretch>
        </p:blipFill>
        <p:spPr>
          <a:xfrm>
            <a:off x="4963214" y="960016"/>
            <a:ext cx="6659646" cy="5688708"/>
          </a:xfrm>
          <a:prstGeom prst="rect">
            <a:avLst/>
          </a:prstGeom>
        </p:spPr>
      </p:pic>
    </p:spTree>
    <p:extLst>
      <p:ext uri="{BB962C8B-B14F-4D97-AF65-F5344CB8AC3E}">
        <p14:creationId xmlns:p14="http://schemas.microsoft.com/office/powerpoint/2010/main" val="472823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Note: </a:t>
            </a:r>
            <a:r>
              <a:rPr lang="en-US" sz="1300" b="0" dirty="0">
                <a:solidFill>
                  <a:schemeClr val="bg1"/>
                </a:solidFill>
                <a:latin typeface="Arial" charset="0"/>
                <a:ea typeface="Arial" charset="0"/>
                <a:cs typeface="Arial" charset="0"/>
              </a:rPr>
              <a:t>neque digni and in aliquet nisl </a:t>
            </a:r>
            <a:br>
              <a:rPr lang="en-US" sz="1300" b="0" dirty="0">
                <a:solidFill>
                  <a:schemeClr val="bg1"/>
                </a:solidFill>
                <a:latin typeface="Arial" charset="0"/>
                <a:ea typeface="Arial" charset="0"/>
                <a:cs typeface="Arial" charset="0"/>
              </a:rPr>
            </a:br>
            <a:r>
              <a:rPr lang="en-US" sz="1300" b="0" dirty="0">
                <a:solidFill>
                  <a:schemeClr val="bg1"/>
                </a:solidFill>
                <a:latin typeface="Arial" charset="0"/>
                <a:ea typeface="Arial" charset="0"/>
                <a:cs typeface="Arial" charset="0"/>
              </a:rPr>
              <a:t>et a</a:t>
            </a:r>
            <a:r>
              <a:rPr lang="en-US" sz="1300" b="0" baseline="0" dirty="0">
                <a:solidFill>
                  <a:schemeClr val="bg1"/>
                </a:solidFill>
                <a:latin typeface="Arial" charset="0"/>
                <a:ea typeface="Arial" charset="0"/>
                <a:cs typeface="Arial" charset="0"/>
              </a:rPr>
              <a:t> </a:t>
            </a:r>
            <a:r>
              <a:rPr lang="en-US" sz="1300" b="0" dirty="0">
                <a:solidFill>
                  <a:schemeClr val="bg1"/>
                </a:solidFill>
                <a:latin typeface="Arial" charset="0"/>
                <a:ea typeface="Arial" charset="0"/>
                <a:cs typeface="Arial" charset="0"/>
              </a:rPr>
              <a:t>umis varius.</a:t>
            </a:r>
          </a:p>
        </p:txBody>
      </p:sp>
      <p:sp>
        <p:nvSpPr>
          <p:cNvPr id="4" name="Arc 3"/>
          <p:cNvSpPr/>
          <p:nvPr/>
        </p:nvSpPr>
        <p:spPr>
          <a:xfrm rot="14652315" flipV="1">
            <a:off x="1158514" y="4967722"/>
            <a:ext cx="1399130" cy="1663105"/>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2" name="TextBox 1">
            <a:extLst>
              <a:ext uri="{FF2B5EF4-FFF2-40B4-BE49-F238E27FC236}">
                <a16:creationId xmlns:a16="http://schemas.microsoft.com/office/drawing/2014/main" id="{59A55CE0-46FF-B0C7-BED8-83E9332BFD30}"/>
              </a:ext>
            </a:extLst>
          </p:cNvPr>
          <p:cNvSpPr txBox="1"/>
          <p:nvPr/>
        </p:nvSpPr>
        <p:spPr>
          <a:xfrm>
            <a:off x="435431" y="2334787"/>
            <a:ext cx="11221616" cy="1938992"/>
          </a:xfrm>
          <a:prstGeom prst="rect">
            <a:avLst/>
          </a:prstGeom>
          <a:noFill/>
        </p:spPr>
        <p:txBody>
          <a:bodyPr wrap="square" rtlCol="0">
            <a:spAutoFit/>
          </a:bodyPr>
          <a:lstStyle/>
          <a:p>
            <a:r>
              <a:rPr lang="en-IN" sz="6000" b="1" dirty="0">
                <a:solidFill>
                  <a:srgbClr val="005BBB"/>
                </a:solidFill>
                <a:latin typeface="Times New Roman" panose="02020603050405020304" pitchFamily="18" charset="0"/>
                <a:cs typeface="Times New Roman" panose="02020603050405020304" pitchFamily="18" charset="0"/>
              </a:rPr>
              <a:t>Why did the others leave WNY Region?</a:t>
            </a:r>
          </a:p>
        </p:txBody>
      </p:sp>
    </p:spTree>
    <p:extLst>
      <p:ext uri="{BB962C8B-B14F-4D97-AF65-F5344CB8AC3E}">
        <p14:creationId xmlns:p14="http://schemas.microsoft.com/office/powerpoint/2010/main" val="3900280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FF82EA-AC65-7392-C7C3-B0A236C862E5}"/>
              </a:ext>
            </a:extLst>
          </p:cNvPr>
          <p:cNvPicPr>
            <a:picLocks noChangeAspect="1"/>
          </p:cNvPicPr>
          <p:nvPr/>
        </p:nvPicPr>
        <p:blipFill>
          <a:blip r:embed="rId3"/>
          <a:stretch>
            <a:fillRect/>
          </a:stretch>
        </p:blipFill>
        <p:spPr>
          <a:xfrm>
            <a:off x="230154" y="1013926"/>
            <a:ext cx="7042747" cy="5429006"/>
          </a:xfrm>
          <a:prstGeom prst="rect">
            <a:avLst/>
          </a:prstGeom>
        </p:spPr>
      </p:pic>
      <p:sp>
        <p:nvSpPr>
          <p:cNvPr id="14" name="TextBox 13">
            <a:extLst>
              <a:ext uri="{FF2B5EF4-FFF2-40B4-BE49-F238E27FC236}">
                <a16:creationId xmlns:a16="http://schemas.microsoft.com/office/drawing/2014/main" id="{6F5ED9CC-427A-4BE7-0B47-E97D2AB004B2}"/>
              </a:ext>
            </a:extLst>
          </p:cNvPr>
          <p:cNvSpPr txBox="1"/>
          <p:nvPr/>
        </p:nvSpPr>
        <p:spPr>
          <a:xfrm>
            <a:off x="6904264" y="1561322"/>
            <a:ext cx="5134739" cy="2031325"/>
          </a:xfrm>
          <a:prstGeom prst="rect">
            <a:avLst/>
          </a:prstGeom>
          <a:noFill/>
        </p:spPr>
        <p:txBody>
          <a:bodyPr wrap="none" rtlCol="0">
            <a:spAutoFit/>
          </a:bodyPr>
          <a:lstStyle/>
          <a:p>
            <a:r>
              <a:rPr lang="en-IN" dirty="0"/>
              <a:t>Total Of 19 people specified they left WNY</a:t>
            </a:r>
            <a:br>
              <a:rPr lang="en-IN" dirty="0"/>
            </a:br>
            <a:br>
              <a:rPr lang="en-IN" dirty="0"/>
            </a:br>
            <a:br>
              <a:rPr lang="en-IN" dirty="0"/>
            </a:br>
            <a:r>
              <a:rPr lang="en-IN" dirty="0"/>
              <a:t>While most people had “Other” reasons,</a:t>
            </a:r>
          </a:p>
          <a:p>
            <a:r>
              <a:rPr lang="en-IN" dirty="0"/>
              <a:t> out of the categories described, mostly students</a:t>
            </a:r>
          </a:p>
          <a:p>
            <a:r>
              <a:rPr lang="en-IN" dirty="0"/>
              <a:t> left WNY as there were better opportunities </a:t>
            </a:r>
          </a:p>
          <a:p>
            <a:r>
              <a:rPr lang="en-IN" dirty="0"/>
              <a:t>Outside WNY</a:t>
            </a:r>
            <a:endParaRPr lang="en-US" dirty="0"/>
          </a:p>
        </p:txBody>
      </p:sp>
    </p:spTree>
    <p:extLst>
      <p:ext uri="{BB962C8B-B14F-4D97-AF65-F5344CB8AC3E}">
        <p14:creationId xmlns:p14="http://schemas.microsoft.com/office/powerpoint/2010/main" val="438157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04B6A8-49CE-B038-5D9F-486ECF850FC3}"/>
              </a:ext>
            </a:extLst>
          </p:cNvPr>
          <p:cNvSpPr>
            <a:spLocks noGrp="1"/>
          </p:cNvSpPr>
          <p:nvPr>
            <p:ph type="title"/>
          </p:nvPr>
        </p:nvSpPr>
        <p:spPr>
          <a:xfrm>
            <a:off x="838200" y="2870200"/>
            <a:ext cx="10515600" cy="716084"/>
          </a:xfrm>
        </p:spPr>
        <p:txBody>
          <a:bodyPr/>
          <a:lstStyle/>
          <a:p>
            <a:r>
              <a:rPr lang="en-IN" dirty="0"/>
              <a:t>Let’s analyse “Other” reasons for leaving WNY </a:t>
            </a:r>
            <a:endParaRPr lang="en-US" dirty="0"/>
          </a:p>
        </p:txBody>
      </p:sp>
    </p:spTree>
    <p:extLst>
      <p:ext uri="{BB962C8B-B14F-4D97-AF65-F5344CB8AC3E}">
        <p14:creationId xmlns:p14="http://schemas.microsoft.com/office/powerpoint/2010/main" val="10066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44DAEB-7B67-C4A0-7AE6-2F9765A392DA}"/>
              </a:ext>
            </a:extLst>
          </p:cNvPr>
          <p:cNvPicPr>
            <a:picLocks noChangeAspect="1"/>
          </p:cNvPicPr>
          <p:nvPr/>
        </p:nvPicPr>
        <p:blipFill>
          <a:blip r:embed="rId2"/>
          <a:stretch>
            <a:fillRect/>
          </a:stretch>
        </p:blipFill>
        <p:spPr>
          <a:xfrm>
            <a:off x="550829" y="1371584"/>
            <a:ext cx="10127403" cy="4806966"/>
          </a:xfrm>
          <a:prstGeom prst="rect">
            <a:avLst/>
          </a:prstGeom>
        </p:spPr>
      </p:pic>
    </p:spTree>
    <p:extLst>
      <p:ext uri="{BB962C8B-B14F-4D97-AF65-F5344CB8AC3E}">
        <p14:creationId xmlns:p14="http://schemas.microsoft.com/office/powerpoint/2010/main" val="293285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77BDF0-158F-D220-AD55-13766253762E}"/>
              </a:ext>
            </a:extLst>
          </p:cNvPr>
          <p:cNvPicPr>
            <a:picLocks noChangeAspect="1"/>
          </p:cNvPicPr>
          <p:nvPr/>
        </p:nvPicPr>
        <p:blipFill>
          <a:blip r:embed="rId2"/>
          <a:stretch>
            <a:fillRect/>
          </a:stretch>
        </p:blipFill>
        <p:spPr>
          <a:xfrm>
            <a:off x="269852" y="1120758"/>
            <a:ext cx="7515247" cy="5618655"/>
          </a:xfrm>
          <a:prstGeom prst="rect">
            <a:avLst/>
          </a:prstGeom>
        </p:spPr>
      </p:pic>
      <p:sp>
        <p:nvSpPr>
          <p:cNvPr id="6" name="TextBox 5">
            <a:extLst>
              <a:ext uri="{FF2B5EF4-FFF2-40B4-BE49-F238E27FC236}">
                <a16:creationId xmlns:a16="http://schemas.microsoft.com/office/drawing/2014/main" id="{05DEFFDB-9B14-68DB-17EC-53EA5F30F705}"/>
              </a:ext>
            </a:extLst>
          </p:cNvPr>
          <p:cNvSpPr txBox="1"/>
          <p:nvPr/>
        </p:nvSpPr>
        <p:spPr>
          <a:xfrm>
            <a:off x="7785099" y="1443841"/>
            <a:ext cx="3308350" cy="3970318"/>
          </a:xfrm>
          <a:prstGeom prst="rect">
            <a:avLst/>
          </a:prstGeom>
          <a:noFill/>
        </p:spPr>
        <p:txBody>
          <a:bodyPr wrap="square" rtlCol="0">
            <a:spAutoFit/>
          </a:bodyPr>
          <a:lstStyle/>
          <a:p>
            <a:r>
              <a:rPr lang="en-IN" dirty="0"/>
              <a:t>2 new categories,</a:t>
            </a:r>
          </a:p>
          <a:p>
            <a:r>
              <a:rPr lang="en-IN" dirty="0"/>
              <a:t>‘No Job Offer in Buffalo’</a:t>
            </a:r>
          </a:p>
          <a:p>
            <a:r>
              <a:rPr lang="en-IN" dirty="0"/>
              <a:t>And</a:t>
            </a:r>
          </a:p>
          <a:p>
            <a:r>
              <a:rPr lang="en-IN" dirty="0"/>
              <a:t>‘Higher Study’ was added seeing the responses</a:t>
            </a:r>
          </a:p>
          <a:p>
            <a:endParaRPr lang="en-IN" dirty="0"/>
          </a:p>
          <a:p>
            <a:r>
              <a:rPr lang="en-IN" dirty="0"/>
              <a:t>Mostly students left WNY as they found better Job offers in other cities</a:t>
            </a:r>
          </a:p>
          <a:p>
            <a:endParaRPr lang="en-US" dirty="0"/>
          </a:p>
          <a:p>
            <a:r>
              <a:rPr lang="en-US" dirty="0"/>
              <a:t>Or couldn’t find any Jobs in WNY region</a:t>
            </a:r>
          </a:p>
          <a:p>
            <a:endParaRPr lang="en-US" dirty="0"/>
          </a:p>
          <a:p>
            <a:endParaRPr lang="en-IN" dirty="0"/>
          </a:p>
        </p:txBody>
      </p:sp>
    </p:spTree>
    <p:extLst>
      <p:ext uri="{BB962C8B-B14F-4D97-AF65-F5344CB8AC3E}">
        <p14:creationId xmlns:p14="http://schemas.microsoft.com/office/powerpoint/2010/main" val="3072434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6DF232-CAD7-63DD-B382-482415D341AB}"/>
              </a:ext>
            </a:extLst>
          </p:cNvPr>
          <p:cNvSpPr>
            <a:spLocks noGrp="1"/>
          </p:cNvSpPr>
          <p:nvPr>
            <p:ph type="title"/>
          </p:nvPr>
        </p:nvSpPr>
        <p:spPr>
          <a:xfrm>
            <a:off x="1602056" y="3259494"/>
            <a:ext cx="8475005" cy="1286438"/>
          </a:xfrm>
        </p:spPr>
        <p:txBody>
          <a:bodyPr/>
          <a:lstStyle/>
          <a:p>
            <a:r>
              <a:rPr lang="en-IN" dirty="0"/>
              <a:t>Alumni of which sector leave the most?</a:t>
            </a:r>
            <a:endParaRPr lang="en-US" dirty="0"/>
          </a:p>
        </p:txBody>
      </p:sp>
    </p:spTree>
    <p:extLst>
      <p:ext uri="{BB962C8B-B14F-4D97-AF65-F5344CB8AC3E}">
        <p14:creationId xmlns:p14="http://schemas.microsoft.com/office/powerpoint/2010/main" val="374593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3AC597-96C6-9293-125C-6A531C9D9E60}"/>
              </a:ext>
            </a:extLst>
          </p:cNvPr>
          <p:cNvPicPr>
            <a:picLocks noChangeAspect="1"/>
          </p:cNvPicPr>
          <p:nvPr/>
        </p:nvPicPr>
        <p:blipFill>
          <a:blip r:embed="rId2"/>
          <a:stretch>
            <a:fillRect/>
          </a:stretch>
        </p:blipFill>
        <p:spPr>
          <a:xfrm>
            <a:off x="4959484" y="954915"/>
            <a:ext cx="7083226" cy="5567308"/>
          </a:xfrm>
          <a:prstGeom prst="rect">
            <a:avLst/>
          </a:prstGeom>
        </p:spPr>
      </p:pic>
      <p:sp>
        <p:nvSpPr>
          <p:cNvPr id="6" name="TextBox 5">
            <a:extLst>
              <a:ext uri="{FF2B5EF4-FFF2-40B4-BE49-F238E27FC236}">
                <a16:creationId xmlns:a16="http://schemas.microsoft.com/office/drawing/2014/main" id="{3ADC32C2-DA10-5413-70D7-F12B25AB4914}"/>
              </a:ext>
            </a:extLst>
          </p:cNvPr>
          <p:cNvSpPr txBox="1"/>
          <p:nvPr/>
        </p:nvSpPr>
        <p:spPr>
          <a:xfrm>
            <a:off x="845975" y="2861406"/>
            <a:ext cx="4192555" cy="1754326"/>
          </a:xfrm>
          <a:prstGeom prst="rect">
            <a:avLst/>
          </a:prstGeom>
          <a:noFill/>
        </p:spPr>
        <p:txBody>
          <a:bodyPr wrap="square" rtlCol="0">
            <a:spAutoFit/>
          </a:bodyPr>
          <a:lstStyle/>
          <a:p>
            <a:r>
              <a:rPr lang="en-IN" dirty="0">
                <a:solidFill>
                  <a:schemeClr val="tx2"/>
                </a:solidFill>
              </a:rPr>
              <a:t>Alumni in the healthcare </a:t>
            </a:r>
          </a:p>
          <a:p>
            <a:r>
              <a:rPr lang="en-IN" dirty="0">
                <a:solidFill>
                  <a:schemeClr val="tx2"/>
                </a:solidFill>
              </a:rPr>
              <a:t>industry left WNY the  most</a:t>
            </a:r>
            <a:br>
              <a:rPr lang="en-IN" dirty="0">
                <a:solidFill>
                  <a:schemeClr val="tx2"/>
                </a:solidFill>
              </a:rPr>
            </a:br>
            <a:br>
              <a:rPr lang="en-IN" dirty="0">
                <a:solidFill>
                  <a:schemeClr val="tx2"/>
                </a:solidFill>
              </a:rPr>
            </a:br>
            <a:r>
              <a:rPr lang="en-IN" dirty="0">
                <a:solidFill>
                  <a:schemeClr val="tx2"/>
                </a:solidFill>
              </a:rPr>
              <a:t>5 out of 18 Alumni who  mentioned why they left WNY were from the healthcare industry </a:t>
            </a:r>
            <a:endParaRPr lang="en-US" dirty="0">
              <a:solidFill>
                <a:schemeClr val="tx2"/>
              </a:solidFill>
            </a:endParaRPr>
          </a:p>
        </p:txBody>
      </p:sp>
    </p:spTree>
    <p:extLst>
      <p:ext uri="{BB962C8B-B14F-4D97-AF65-F5344CB8AC3E}">
        <p14:creationId xmlns:p14="http://schemas.microsoft.com/office/powerpoint/2010/main" val="1871945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1BF14-F1C0-6A55-434D-C7F3CDD34F7E}"/>
              </a:ext>
            </a:extLst>
          </p:cNvPr>
          <p:cNvSpPr>
            <a:spLocks noGrp="1"/>
          </p:cNvSpPr>
          <p:nvPr>
            <p:ph type="title"/>
          </p:nvPr>
        </p:nvSpPr>
        <p:spPr>
          <a:xfrm>
            <a:off x="712537" y="3155821"/>
            <a:ext cx="10515600" cy="716084"/>
          </a:xfrm>
        </p:spPr>
        <p:txBody>
          <a:bodyPr/>
          <a:lstStyle/>
          <a:p>
            <a:r>
              <a:rPr lang="en-IN" dirty="0"/>
              <a:t>Which Alumni did not leave the industry as much?</a:t>
            </a:r>
            <a:endParaRPr lang="en-US" dirty="0"/>
          </a:p>
        </p:txBody>
      </p:sp>
    </p:spTree>
    <p:extLst>
      <p:ext uri="{BB962C8B-B14F-4D97-AF65-F5344CB8AC3E}">
        <p14:creationId xmlns:p14="http://schemas.microsoft.com/office/powerpoint/2010/main" val="1083167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6E89E2-3410-E1A1-98A8-DDED563A9364}"/>
              </a:ext>
            </a:extLst>
          </p:cNvPr>
          <p:cNvPicPr>
            <a:picLocks noChangeAspect="1"/>
          </p:cNvPicPr>
          <p:nvPr/>
        </p:nvPicPr>
        <p:blipFill rotWithShape="1">
          <a:blip r:embed="rId2"/>
          <a:srcRect l="-1101" t="-3755" r="1101" b="3755"/>
          <a:stretch/>
        </p:blipFill>
        <p:spPr>
          <a:xfrm>
            <a:off x="673966" y="960698"/>
            <a:ext cx="8411479" cy="5548107"/>
          </a:xfrm>
          <a:prstGeom prst="rect">
            <a:avLst/>
          </a:prstGeom>
        </p:spPr>
      </p:pic>
    </p:spTree>
    <p:extLst>
      <p:ext uri="{BB962C8B-B14F-4D97-AF65-F5344CB8AC3E}">
        <p14:creationId xmlns:p14="http://schemas.microsoft.com/office/powerpoint/2010/main" val="1337625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40F1-7305-F813-C282-8C1F0654B04C}"/>
              </a:ext>
            </a:extLst>
          </p:cNvPr>
          <p:cNvSpPr>
            <a:spLocks noGrp="1"/>
          </p:cNvSpPr>
          <p:nvPr>
            <p:ph type="ctrTitle"/>
          </p:nvPr>
        </p:nvSpPr>
        <p:spPr/>
        <p:txBody>
          <a:bodyPr/>
          <a:lstStyle/>
          <a:p>
            <a:r>
              <a:rPr lang="en-IN" dirty="0"/>
              <a:t>ABOUT THE DATA!</a:t>
            </a:r>
            <a:endParaRPr lang="en-US" dirty="0"/>
          </a:p>
        </p:txBody>
      </p:sp>
      <p:sp>
        <p:nvSpPr>
          <p:cNvPr id="3" name="Subtitle 2">
            <a:extLst>
              <a:ext uri="{FF2B5EF4-FFF2-40B4-BE49-F238E27FC236}">
                <a16:creationId xmlns:a16="http://schemas.microsoft.com/office/drawing/2014/main" id="{AEF8CDC8-4364-8666-0F05-BE4DA109D691}"/>
              </a:ext>
            </a:extLst>
          </p:cNvPr>
          <p:cNvSpPr>
            <a:spLocks noGrp="1"/>
          </p:cNvSpPr>
          <p:nvPr>
            <p:ph type="subTitle" idx="1"/>
          </p:nvPr>
        </p:nvSpPr>
        <p:spPr/>
        <p:txBody>
          <a:bodyPr/>
          <a:lstStyle/>
          <a:p>
            <a:r>
              <a:rPr lang="en-IN" dirty="0"/>
              <a:t>Lets check out the data that we received</a:t>
            </a:r>
            <a:endParaRPr lang="en-US" dirty="0"/>
          </a:p>
        </p:txBody>
      </p:sp>
    </p:spTree>
    <p:extLst>
      <p:ext uri="{BB962C8B-B14F-4D97-AF65-F5344CB8AC3E}">
        <p14:creationId xmlns:p14="http://schemas.microsoft.com/office/powerpoint/2010/main" val="24955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ABB6BB-A36D-617A-6CCD-6F10668A4D66}"/>
              </a:ext>
            </a:extLst>
          </p:cNvPr>
          <p:cNvSpPr>
            <a:spLocks noGrp="1"/>
          </p:cNvSpPr>
          <p:nvPr>
            <p:ph type="title"/>
          </p:nvPr>
        </p:nvSpPr>
        <p:spPr>
          <a:xfrm>
            <a:off x="731198" y="3267787"/>
            <a:ext cx="9743969" cy="806580"/>
          </a:xfrm>
        </p:spPr>
        <p:txBody>
          <a:bodyPr/>
          <a:lstStyle/>
          <a:p>
            <a:r>
              <a:rPr lang="en-IN" dirty="0"/>
              <a:t>Where do the Alumni Work Now?</a:t>
            </a:r>
            <a:endParaRPr lang="en-US" dirty="0"/>
          </a:p>
        </p:txBody>
      </p:sp>
    </p:spTree>
    <p:extLst>
      <p:ext uri="{BB962C8B-B14F-4D97-AF65-F5344CB8AC3E}">
        <p14:creationId xmlns:p14="http://schemas.microsoft.com/office/powerpoint/2010/main" val="2620431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AA47D8-A852-FABE-639C-5744ABF50880}"/>
              </a:ext>
            </a:extLst>
          </p:cNvPr>
          <p:cNvPicPr>
            <a:picLocks noChangeAspect="1"/>
          </p:cNvPicPr>
          <p:nvPr/>
        </p:nvPicPr>
        <p:blipFill>
          <a:blip r:embed="rId2"/>
          <a:stretch>
            <a:fillRect/>
          </a:stretch>
        </p:blipFill>
        <p:spPr>
          <a:xfrm>
            <a:off x="667699" y="1398602"/>
            <a:ext cx="6191295" cy="4819685"/>
          </a:xfrm>
          <a:prstGeom prst="rect">
            <a:avLst/>
          </a:prstGeom>
        </p:spPr>
      </p:pic>
      <p:sp>
        <p:nvSpPr>
          <p:cNvPr id="6" name="TextBox 5">
            <a:extLst>
              <a:ext uri="{FF2B5EF4-FFF2-40B4-BE49-F238E27FC236}">
                <a16:creationId xmlns:a16="http://schemas.microsoft.com/office/drawing/2014/main" id="{E7AF833A-30E3-2883-EA9C-3203F4803461}"/>
              </a:ext>
            </a:extLst>
          </p:cNvPr>
          <p:cNvSpPr txBox="1"/>
          <p:nvPr/>
        </p:nvSpPr>
        <p:spPr>
          <a:xfrm>
            <a:off x="7371184" y="1667069"/>
            <a:ext cx="4460032" cy="2031325"/>
          </a:xfrm>
          <a:prstGeom prst="rect">
            <a:avLst/>
          </a:prstGeom>
          <a:noFill/>
        </p:spPr>
        <p:txBody>
          <a:bodyPr wrap="square" lIns="91440" tIns="45720" rIns="91440" bIns="45720" rtlCol="0" anchor="t">
            <a:spAutoFit/>
          </a:bodyPr>
          <a:lstStyle/>
          <a:p>
            <a:r>
              <a:rPr lang="en-IN" dirty="0"/>
              <a:t>Majority of </a:t>
            </a:r>
            <a:r>
              <a:rPr lang="en-IN"/>
              <a:t>Alumni</a:t>
            </a:r>
            <a:r>
              <a:rPr lang="en-IN" dirty="0"/>
              <a:t> stayed in East Coast (with an Exception of Texas)</a:t>
            </a:r>
          </a:p>
          <a:p>
            <a:endParaRPr lang="en-IN" dirty="0"/>
          </a:p>
          <a:p>
            <a:r>
              <a:rPr lang="en-IN" dirty="0"/>
              <a:t>Almost Half of the </a:t>
            </a:r>
            <a:r>
              <a:rPr lang="en-IN"/>
              <a:t>Alumni</a:t>
            </a:r>
            <a:r>
              <a:rPr lang="en-IN" dirty="0"/>
              <a:t> were still in New York ~47.1%</a:t>
            </a:r>
            <a:br>
              <a:rPr lang="en-IN" dirty="0"/>
            </a:br>
            <a:endParaRPr lang="en-IN" dirty="0"/>
          </a:p>
          <a:p>
            <a:r>
              <a:rPr lang="en-IN" dirty="0"/>
              <a:t>More than half of </a:t>
            </a:r>
            <a:r>
              <a:rPr lang="en-IN"/>
              <a:t>alumni</a:t>
            </a:r>
            <a:r>
              <a:rPr lang="en-IN" dirty="0"/>
              <a:t> left New York</a:t>
            </a:r>
            <a:endParaRPr lang="en-US" dirty="0"/>
          </a:p>
        </p:txBody>
      </p:sp>
    </p:spTree>
    <p:extLst>
      <p:ext uri="{BB962C8B-B14F-4D97-AF65-F5344CB8AC3E}">
        <p14:creationId xmlns:p14="http://schemas.microsoft.com/office/powerpoint/2010/main" val="284412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525" y="3586672"/>
            <a:ext cx="10515600" cy="716084"/>
          </a:xfrm>
        </p:spPr>
        <p:txBody>
          <a:bodyPr/>
          <a:lstStyle/>
          <a:p>
            <a:r>
              <a:rPr lang="en-US" dirty="0"/>
              <a:t>How helpful was the program for the students</a:t>
            </a:r>
          </a:p>
        </p:txBody>
      </p:sp>
    </p:spTree>
    <p:extLst>
      <p:ext uri="{BB962C8B-B14F-4D97-AF65-F5344CB8AC3E}">
        <p14:creationId xmlns:p14="http://schemas.microsoft.com/office/powerpoint/2010/main" val="1938888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CBE3C1-0696-CB89-E7FF-F9FD519794C1}"/>
              </a:ext>
            </a:extLst>
          </p:cNvPr>
          <p:cNvSpPr>
            <a:spLocks noGrp="1"/>
          </p:cNvSpPr>
          <p:nvPr>
            <p:ph type="body" idx="11"/>
          </p:nvPr>
        </p:nvSpPr>
        <p:spPr>
          <a:xfrm>
            <a:off x="635479" y="2271680"/>
            <a:ext cx="4179753" cy="3511409"/>
          </a:xfrm>
        </p:spPr>
        <p:txBody>
          <a:bodyPr/>
          <a:lstStyle/>
          <a:p>
            <a:r>
              <a:rPr lang="en-US" dirty="0"/>
              <a:t>Most students that re-attained the scholarship were most likely to find the program helpful to them for ‘employment’</a:t>
            </a:r>
            <a:br>
              <a:rPr lang="en-US" dirty="0"/>
            </a:br>
            <a:br>
              <a:rPr lang="en-US" dirty="0"/>
            </a:br>
            <a:r>
              <a:rPr lang="en-US" dirty="0"/>
              <a:t>All students that attained the scholarship for all 4 years found the scholarship to be most helpful</a:t>
            </a:r>
            <a:br>
              <a:rPr lang="en-US" dirty="0"/>
            </a:br>
            <a:br>
              <a:rPr lang="en-US" dirty="0"/>
            </a:br>
            <a:r>
              <a:rPr lang="en-US" dirty="0"/>
              <a:t>Size of the bubble indicates count of students per year giving a particular rating</a:t>
            </a:r>
            <a:br>
              <a:rPr lang="en-US" dirty="0"/>
            </a:br>
            <a:endParaRPr lang="en-US" dirty="0"/>
          </a:p>
        </p:txBody>
      </p:sp>
      <p:sp>
        <p:nvSpPr>
          <p:cNvPr id="11" name="TextBox 10">
            <a:extLst>
              <a:ext uri="{FF2B5EF4-FFF2-40B4-BE49-F238E27FC236}">
                <a16:creationId xmlns:a16="http://schemas.microsoft.com/office/drawing/2014/main" id="{4462DC14-104B-10C1-979E-83E8FFB0B380}"/>
              </a:ext>
            </a:extLst>
          </p:cNvPr>
          <p:cNvSpPr txBox="1"/>
          <p:nvPr/>
        </p:nvSpPr>
        <p:spPr>
          <a:xfrm>
            <a:off x="718868" y="1334219"/>
            <a:ext cx="2133918" cy="369332"/>
          </a:xfrm>
          <a:prstGeom prst="rect">
            <a:avLst/>
          </a:prstGeom>
          <a:noFill/>
        </p:spPr>
        <p:txBody>
          <a:bodyPr wrap="none" rtlCol="0">
            <a:spAutoFit/>
          </a:bodyPr>
          <a:lstStyle/>
          <a:p>
            <a:r>
              <a:rPr lang="en-US" dirty="0">
                <a:solidFill>
                  <a:schemeClr val="tx2"/>
                </a:solidFill>
              </a:rPr>
              <a:t>a. For Employment</a:t>
            </a:r>
          </a:p>
        </p:txBody>
      </p:sp>
      <p:pic>
        <p:nvPicPr>
          <p:cNvPr id="19" name="Picture 18">
            <a:extLst>
              <a:ext uri="{FF2B5EF4-FFF2-40B4-BE49-F238E27FC236}">
                <a16:creationId xmlns:a16="http://schemas.microsoft.com/office/drawing/2014/main" id="{41B84E8C-0581-F5EC-3EC8-DA83B3868AF0}"/>
              </a:ext>
            </a:extLst>
          </p:cNvPr>
          <p:cNvPicPr>
            <a:picLocks noChangeAspect="1"/>
          </p:cNvPicPr>
          <p:nvPr/>
        </p:nvPicPr>
        <p:blipFill rotWithShape="1">
          <a:blip r:embed="rId2"/>
          <a:srcRect r="2003"/>
          <a:stretch/>
        </p:blipFill>
        <p:spPr>
          <a:xfrm>
            <a:off x="5585805" y="0"/>
            <a:ext cx="6606195" cy="6858000"/>
          </a:xfrm>
          <a:prstGeom prst="rect">
            <a:avLst/>
          </a:prstGeom>
        </p:spPr>
      </p:pic>
    </p:spTree>
    <p:extLst>
      <p:ext uri="{BB962C8B-B14F-4D97-AF65-F5344CB8AC3E}">
        <p14:creationId xmlns:p14="http://schemas.microsoft.com/office/powerpoint/2010/main" val="277553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0F0D2E-8CEB-0FCC-A3E4-08B28F69A6E3}"/>
              </a:ext>
            </a:extLst>
          </p:cNvPr>
          <p:cNvSpPr txBox="1"/>
          <p:nvPr/>
        </p:nvSpPr>
        <p:spPr>
          <a:xfrm>
            <a:off x="741871" y="1405469"/>
            <a:ext cx="6096000" cy="369332"/>
          </a:xfrm>
          <a:prstGeom prst="rect">
            <a:avLst/>
          </a:prstGeom>
          <a:noFill/>
        </p:spPr>
        <p:txBody>
          <a:bodyPr wrap="square">
            <a:spAutoFit/>
          </a:bodyPr>
          <a:lstStyle/>
          <a:p>
            <a:r>
              <a:rPr lang="en-US" dirty="0">
                <a:solidFill>
                  <a:schemeClr val="tx2"/>
                </a:solidFill>
              </a:rPr>
              <a:t>b. For Career Development</a:t>
            </a:r>
          </a:p>
        </p:txBody>
      </p:sp>
      <p:sp>
        <p:nvSpPr>
          <p:cNvPr id="9" name="TextBox 8">
            <a:extLst>
              <a:ext uri="{FF2B5EF4-FFF2-40B4-BE49-F238E27FC236}">
                <a16:creationId xmlns:a16="http://schemas.microsoft.com/office/drawing/2014/main" id="{839E578E-2446-96AC-8D29-5B65C4156488}"/>
              </a:ext>
            </a:extLst>
          </p:cNvPr>
          <p:cNvSpPr txBox="1"/>
          <p:nvPr/>
        </p:nvSpPr>
        <p:spPr>
          <a:xfrm>
            <a:off x="782128" y="2242868"/>
            <a:ext cx="3174521" cy="3693319"/>
          </a:xfrm>
          <a:prstGeom prst="rect">
            <a:avLst/>
          </a:prstGeom>
          <a:noFill/>
        </p:spPr>
        <p:txBody>
          <a:bodyPr wrap="square" rtlCol="0">
            <a:spAutoFit/>
          </a:bodyPr>
          <a:lstStyle/>
          <a:p>
            <a:r>
              <a:rPr lang="en-US" dirty="0"/>
              <a:t>Unlike for employment where the more students enrolled, the more it helped in employment opportunities</a:t>
            </a:r>
            <a:br>
              <a:rPr lang="en-US" dirty="0"/>
            </a:br>
            <a:br>
              <a:rPr lang="en-US" dirty="0"/>
            </a:br>
            <a:r>
              <a:rPr lang="en-US" dirty="0"/>
              <a:t>Alumni who attended all 4 years also found the program ‘slightly helpful’ in career development</a:t>
            </a:r>
          </a:p>
          <a:p>
            <a:endParaRPr lang="en-US" dirty="0"/>
          </a:p>
          <a:p>
            <a:endParaRPr lang="en-US" dirty="0"/>
          </a:p>
          <a:p>
            <a:endParaRPr lang="en-US" dirty="0"/>
          </a:p>
          <a:p>
            <a:endParaRPr lang="en-US" dirty="0"/>
          </a:p>
        </p:txBody>
      </p:sp>
      <p:pic>
        <p:nvPicPr>
          <p:cNvPr id="19" name="Picture 18">
            <a:extLst>
              <a:ext uri="{FF2B5EF4-FFF2-40B4-BE49-F238E27FC236}">
                <a16:creationId xmlns:a16="http://schemas.microsoft.com/office/drawing/2014/main" id="{2CDD3B68-6C81-F793-B14C-9B18EB8D7A3F}"/>
              </a:ext>
            </a:extLst>
          </p:cNvPr>
          <p:cNvPicPr>
            <a:picLocks noChangeAspect="1"/>
          </p:cNvPicPr>
          <p:nvPr/>
        </p:nvPicPr>
        <p:blipFill>
          <a:blip r:embed="rId2"/>
          <a:stretch>
            <a:fillRect/>
          </a:stretch>
        </p:blipFill>
        <p:spPr>
          <a:xfrm>
            <a:off x="5331426" y="27061"/>
            <a:ext cx="6860574" cy="6830939"/>
          </a:xfrm>
          <a:prstGeom prst="rect">
            <a:avLst/>
          </a:prstGeom>
        </p:spPr>
      </p:pic>
    </p:spTree>
    <p:extLst>
      <p:ext uri="{BB962C8B-B14F-4D97-AF65-F5344CB8AC3E}">
        <p14:creationId xmlns:p14="http://schemas.microsoft.com/office/powerpoint/2010/main" val="2331448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2E16E1-2769-68C0-8139-75CBB6747FC1}"/>
              </a:ext>
            </a:extLst>
          </p:cNvPr>
          <p:cNvSpPr>
            <a:spLocks noGrp="1"/>
          </p:cNvSpPr>
          <p:nvPr>
            <p:ph type="title"/>
          </p:nvPr>
        </p:nvSpPr>
        <p:spPr>
          <a:xfrm>
            <a:off x="838200" y="2269924"/>
            <a:ext cx="10515600" cy="716084"/>
          </a:xfrm>
        </p:spPr>
        <p:txBody>
          <a:bodyPr/>
          <a:lstStyle/>
          <a:p>
            <a:r>
              <a:rPr lang="en-US" dirty="0"/>
              <a:t>Were the alumni able to stimulate growth in WNY region?</a:t>
            </a:r>
          </a:p>
        </p:txBody>
      </p:sp>
    </p:spTree>
    <p:extLst>
      <p:ext uri="{BB962C8B-B14F-4D97-AF65-F5344CB8AC3E}">
        <p14:creationId xmlns:p14="http://schemas.microsoft.com/office/powerpoint/2010/main" val="390794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5C78B5E-FCD8-6268-A932-2AAFFC721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24" y="1054582"/>
            <a:ext cx="6543675" cy="5191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02FC94D-6BC3-FAA2-F369-B8F8F01694E3}"/>
              </a:ext>
            </a:extLst>
          </p:cNvPr>
          <p:cNvSpPr txBox="1"/>
          <p:nvPr/>
        </p:nvSpPr>
        <p:spPr>
          <a:xfrm>
            <a:off x="7616142" y="2164465"/>
            <a:ext cx="3603644" cy="2308324"/>
          </a:xfrm>
          <a:prstGeom prst="rect">
            <a:avLst/>
          </a:prstGeom>
          <a:noFill/>
        </p:spPr>
        <p:txBody>
          <a:bodyPr wrap="square" rtlCol="0">
            <a:spAutoFit/>
          </a:bodyPr>
          <a:lstStyle/>
          <a:p>
            <a:r>
              <a:rPr lang="en-US" dirty="0">
                <a:solidFill>
                  <a:srgbClr val="374151"/>
                </a:solidFill>
                <a:latin typeface="Söhne"/>
              </a:rPr>
              <a:t>~</a:t>
            </a:r>
            <a:r>
              <a:rPr lang="en-US" dirty="0">
                <a:solidFill>
                  <a:schemeClr val="tx2"/>
                </a:solidFill>
                <a:latin typeface="Söhne"/>
              </a:rPr>
              <a:t>49 </a:t>
            </a:r>
            <a:r>
              <a:rPr lang="en-US" b="0" i="0" dirty="0">
                <a:solidFill>
                  <a:schemeClr val="tx2"/>
                </a:solidFill>
                <a:effectLst/>
                <a:latin typeface="Söhne"/>
              </a:rPr>
              <a:t>individuals mentioned that they were able to contribute in economic growth in some way. They provided various examples of their contributions, such as starting businesses, creating jobs, hiring employees, supporting startups, and investing in real estate.</a:t>
            </a:r>
            <a:endParaRPr lang="en-US" dirty="0">
              <a:solidFill>
                <a:schemeClr val="tx2"/>
              </a:solidFill>
            </a:endParaRPr>
          </a:p>
        </p:txBody>
      </p:sp>
    </p:spTree>
    <p:extLst>
      <p:ext uri="{BB962C8B-B14F-4D97-AF65-F5344CB8AC3E}">
        <p14:creationId xmlns:p14="http://schemas.microsoft.com/office/powerpoint/2010/main" val="1993063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FFEDF-C605-E73C-6EFF-E3BBDCB8D5BA}"/>
              </a:ext>
            </a:extLst>
          </p:cNvPr>
          <p:cNvSpPr>
            <a:spLocks noGrp="1"/>
          </p:cNvSpPr>
          <p:nvPr>
            <p:ph type="title"/>
          </p:nvPr>
        </p:nvSpPr>
        <p:spPr>
          <a:xfrm>
            <a:off x="569468" y="3300071"/>
            <a:ext cx="10515600" cy="716084"/>
          </a:xfrm>
        </p:spPr>
        <p:txBody>
          <a:bodyPr/>
          <a:lstStyle/>
          <a:p>
            <a:r>
              <a:rPr lang="en-US" dirty="0"/>
              <a:t>Do you Recommend the program to other students?</a:t>
            </a:r>
          </a:p>
        </p:txBody>
      </p:sp>
    </p:spTree>
    <p:extLst>
      <p:ext uri="{BB962C8B-B14F-4D97-AF65-F5344CB8AC3E}">
        <p14:creationId xmlns:p14="http://schemas.microsoft.com/office/powerpoint/2010/main" val="2021851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A9C6D-4368-8C5F-4116-65BBEEA48782}"/>
              </a:ext>
            </a:extLst>
          </p:cNvPr>
          <p:cNvSpPr>
            <a:spLocks noGrp="1"/>
          </p:cNvSpPr>
          <p:nvPr>
            <p:ph type="title"/>
          </p:nvPr>
        </p:nvSpPr>
        <p:spPr/>
        <p:txBody>
          <a:bodyPr/>
          <a:lstStyle/>
          <a:p>
            <a:r>
              <a:rPr lang="en-US" dirty="0"/>
              <a:t>All the alumni would recommend the Program to other Students</a:t>
            </a:r>
          </a:p>
        </p:txBody>
      </p:sp>
      <p:pic>
        <p:nvPicPr>
          <p:cNvPr id="1026" name="Picture 2">
            <a:extLst>
              <a:ext uri="{FF2B5EF4-FFF2-40B4-BE49-F238E27FC236}">
                <a16:creationId xmlns:a16="http://schemas.microsoft.com/office/drawing/2014/main" id="{71131D86-0AB4-43C9-E53D-E2E082728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177" y="2317168"/>
            <a:ext cx="521017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847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AA4947F-69CF-C700-93CD-8FE2D2FB9C35}"/>
              </a:ext>
            </a:extLst>
          </p:cNvPr>
          <p:cNvSpPr txBox="1"/>
          <p:nvPr/>
        </p:nvSpPr>
        <p:spPr>
          <a:xfrm>
            <a:off x="437070" y="2041584"/>
            <a:ext cx="7283244" cy="2800767"/>
          </a:xfrm>
          <a:prstGeom prst="rect">
            <a:avLst/>
          </a:prstGeom>
          <a:noFill/>
        </p:spPr>
        <p:txBody>
          <a:bodyPr wrap="square" rtlCol="0">
            <a:spAutoFit/>
          </a:bodyPr>
          <a:lstStyle/>
          <a:p>
            <a:r>
              <a:rPr lang="en-US" sz="4400" dirty="0">
                <a:solidFill>
                  <a:schemeClr val="tx2"/>
                </a:solidFill>
              </a:rPr>
              <a:t>What did the students like the </a:t>
            </a:r>
          </a:p>
          <a:p>
            <a:r>
              <a:rPr lang="en-US" sz="4400" dirty="0">
                <a:solidFill>
                  <a:schemeClr val="tx2"/>
                </a:solidFill>
              </a:rPr>
              <a:t>most about the Scholarship Program</a:t>
            </a:r>
          </a:p>
        </p:txBody>
      </p:sp>
    </p:spTree>
    <p:extLst>
      <p:ext uri="{BB962C8B-B14F-4D97-AF65-F5344CB8AC3E}">
        <p14:creationId xmlns:p14="http://schemas.microsoft.com/office/powerpoint/2010/main" val="38379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3569A1-1B83-9DA4-6336-0B0380D951ED}"/>
              </a:ext>
            </a:extLst>
          </p:cNvPr>
          <p:cNvSpPr>
            <a:spLocks noGrp="1"/>
          </p:cNvSpPr>
          <p:nvPr>
            <p:ph type="subTitle" idx="1"/>
          </p:nvPr>
        </p:nvSpPr>
        <p:spPr>
          <a:xfrm>
            <a:off x="658367" y="2397345"/>
            <a:ext cx="6750139" cy="3512042"/>
          </a:xfrm>
        </p:spPr>
        <p:txBody>
          <a:bodyPr/>
          <a:lstStyle/>
          <a:p>
            <a:r>
              <a:rPr lang="en-IN" dirty="0"/>
              <a:t>109 Alumina attempted to complete the survey</a:t>
            </a:r>
            <a:br>
              <a:rPr lang="en-IN" dirty="0"/>
            </a:br>
            <a:br>
              <a:rPr lang="en-IN" dirty="0"/>
            </a:br>
            <a:r>
              <a:rPr lang="en-IN" dirty="0"/>
              <a:t>Not all completed till the last screen</a:t>
            </a:r>
            <a:endParaRPr lang="en-US" dirty="0"/>
          </a:p>
        </p:txBody>
      </p:sp>
    </p:spTree>
    <p:extLst>
      <p:ext uri="{BB962C8B-B14F-4D97-AF65-F5344CB8AC3E}">
        <p14:creationId xmlns:p14="http://schemas.microsoft.com/office/powerpoint/2010/main" val="2703963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title</a:t>
            </a:r>
          </a:p>
        </p:txBody>
      </p:sp>
      <p:sp>
        <p:nvSpPr>
          <p:cNvPr id="6" name="TextBox 5">
            <a:extLst>
              <a:ext uri="{FF2B5EF4-FFF2-40B4-BE49-F238E27FC236}">
                <a16:creationId xmlns:a16="http://schemas.microsoft.com/office/drawing/2014/main" id="{E0186982-1EAA-45A9-EE0B-2CE42713D0F5}"/>
              </a:ext>
            </a:extLst>
          </p:cNvPr>
          <p:cNvSpPr txBox="1"/>
          <p:nvPr/>
        </p:nvSpPr>
        <p:spPr>
          <a:xfrm>
            <a:off x="8960025" y="1535702"/>
            <a:ext cx="3231975" cy="2308324"/>
          </a:xfrm>
          <a:prstGeom prst="rect">
            <a:avLst/>
          </a:prstGeom>
          <a:noFill/>
        </p:spPr>
        <p:txBody>
          <a:bodyPr wrap="none" rtlCol="0">
            <a:spAutoFit/>
          </a:bodyPr>
          <a:lstStyle/>
          <a:p>
            <a:br>
              <a:rPr lang="en-US" sz="2400" dirty="0">
                <a:solidFill>
                  <a:schemeClr val="tx2"/>
                </a:solidFill>
              </a:rPr>
            </a:br>
            <a:r>
              <a:rPr lang="en-US" sz="2400" dirty="0">
                <a:solidFill>
                  <a:schemeClr val="tx2"/>
                </a:solidFill>
              </a:rPr>
              <a:t>Networking was more </a:t>
            </a:r>
          </a:p>
          <a:p>
            <a:r>
              <a:rPr lang="en-US" sz="2400" dirty="0">
                <a:solidFill>
                  <a:schemeClr val="tx2"/>
                </a:solidFill>
              </a:rPr>
              <a:t>talked about as </a:t>
            </a:r>
          </a:p>
          <a:p>
            <a:r>
              <a:rPr lang="en-US" sz="2400" dirty="0">
                <a:solidFill>
                  <a:schemeClr val="tx2"/>
                </a:solidFill>
              </a:rPr>
              <a:t>a benefit </a:t>
            </a:r>
            <a:br>
              <a:rPr lang="en-US" sz="2400" dirty="0">
                <a:solidFill>
                  <a:schemeClr val="tx2"/>
                </a:solidFill>
              </a:rPr>
            </a:br>
            <a:r>
              <a:rPr lang="en-US" sz="2400" dirty="0">
                <a:solidFill>
                  <a:schemeClr val="tx2"/>
                </a:solidFill>
              </a:rPr>
              <a:t>than finance or </a:t>
            </a:r>
            <a:br>
              <a:rPr lang="en-US" sz="2400" dirty="0">
                <a:solidFill>
                  <a:schemeClr val="tx2"/>
                </a:solidFill>
              </a:rPr>
            </a:br>
            <a:r>
              <a:rPr lang="en-US" sz="2400" dirty="0">
                <a:solidFill>
                  <a:schemeClr val="tx2"/>
                </a:solidFill>
              </a:rPr>
              <a:t>career development</a:t>
            </a:r>
          </a:p>
        </p:txBody>
      </p:sp>
      <p:pic>
        <p:nvPicPr>
          <p:cNvPr id="2050" name="Picture 2">
            <a:extLst>
              <a:ext uri="{FF2B5EF4-FFF2-40B4-BE49-F238E27FC236}">
                <a16:creationId xmlns:a16="http://schemas.microsoft.com/office/drawing/2014/main" id="{C78E7E6C-6C35-3F22-E312-86618E5A0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68" y="1320800"/>
            <a:ext cx="7987496" cy="399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879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71652F-E74E-2B6D-2352-2C5CFAE2D5EA}"/>
              </a:ext>
            </a:extLst>
          </p:cNvPr>
          <p:cNvSpPr txBox="1"/>
          <p:nvPr/>
        </p:nvSpPr>
        <p:spPr>
          <a:xfrm>
            <a:off x="799381" y="2892724"/>
            <a:ext cx="5132559" cy="769441"/>
          </a:xfrm>
          <a:prstGeom prst="rect">
            <a:avLst/>
          </a:prstGeom>
          <a:noFill/>
        </p:spPr>
        <p:txBody>
          <a:bodyPr wrap="none" rtlCol="0">
            <a:spAutoFit/>
          </a:bodyPr>
          <a:lstStyle/>
          <a:p>
            <a:r>
              <a:rPr lang="en-US" sz="4400" dirty="0">
                <a:solidFill>
                  <a:schemeClr val="tx2"/>
                </a:solidFill>
              </a:rPr>
              <a:t>Short Term Benefits</a:t>
            </a:r>
          </a:p>
        </p:txBody>
      </p:sp>
    </p:spTree>
    <p:extLst>
      <p:ext uri="{BB962C8B-B14F-4D97-AF65-F5344CB8AC3E}">
        <p14:creationId xmlns:p14="http://schemas.microsoft.com/office/powerpoint/2010/main" val="812823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88FB83-DA9B-B1AF-C1CE-5D07ECA050B1}"/>
              </a:ext>
            </a:extLst>
          </p:cNvPr>
          <p:cNvPicPr>
            <a:picLocks noChangeAspect="1"/>
          </p:cNvPicPr>
          <p:nvPr/>
        </p:nvPicPr>
        <p:blipFill>
          <a:blip r:embed="rId2"/>
          <a:stretch>
            <a:fillRect/>
          </a:stretch>
        </p:blipFill>
        <p:spPr>
          <a:xfrm>
            <a:off x="241124" y="1577810"/>
            <a:ext cx="8645770" cy="4579922"/>
          </a:xfrm>
          <a:prstGeom prst="rect">
            <a:avLst/>
          </a:prstGeom>
        </p:spPr>
      </p:pic>
      <p:sp>
        <p:nvSpPr>
          <p:cNvPr id="6" name="TextBox 5">
            <a:extLst>
              <a:ext uri="{FF2B5EF4-FFF2-40B4-BE49-F238E27FC236}">
                <a16:creationId xmlns:a16="http://schemas.microsoft.com/office/drawing/2014/main" id="{3C0FCC9E-BAD7-3463-18F5-78E4898F5637}"/>
              </a:ext>
            </a:extLst>
          </p:cNvPr>
          <p:cNvSpPr txBox="1"/>
          <p:nvPr/>
        </p:nvSpPr>
        <p:spPr>
          <a:xfrm>
            <a:off x="9271322" y="2060294"/>
            <a:ext cx="2679554" cy="3416320"/>
          </a:xfrm>
          <a:prstGeom prst="rect">
            <a:avLst/>
          </a:prstGeom>
          <a:noFill/>
        </p:spPr>
        <p:txBody>
          <a:bodyPr wrap="square" rtlCol="0">
            <a:spAutoFit/>
          </a:bodyPr>
          <a:lstStyle/>
          <a:p>
            <a:r>
              <a:rPr lang="en-US" dirty="0">
                <a:solidFill>
                  <a:schemeClr val="tx2"/>
                </a:solidFill>
              </a:rPr>
              <a:t>Short Term Impacts were :</a:t>
            </a:r>
          </a:p>
          <a:p>
            <a:pPr marL="285750" indent="-285750">
              <a:buFont typeface="Arial" panose="020B0604020202020204" pitchFamily="34" charset="0"/>
              <a:buChar char="•"/>
            </a:pPr>
            <a:r>
              <a:rPr lang="en-US" dirty="0">
                <a:solidFill>
                  <a:schemeClr val="tx2"/>
                </a:solidFill>
              </a:rPr>
              <a:t>Networking and Connection</a:t>
            </a:r>
          </a:p>
          <a:p>
            <a:pPr marL="285750" indent="-285750">
              <a:buFont typeface="Arial" panose="020B0604020202020204" pitchFamily="34" charset="0"/>
              <a:buChar char="•"/>
            </a:pPr>
            <a:r>
              <a:rPr lang="en-US" dirty="0">
                <a:solidFill>
                  <a:schemeClr val="tx2"/>
                </a:solidFill>
              </a:rPr>
              <a:t>Job Related</a:t>
            </a:r>
          </a:p>
          <a:p>
            <a:pPr marL="285750" indent="-285750">
              <a:buFont typeface="Arial" panose="020B0604020202020204" pitchFamily="34" charset="0"/>
              <a:buChar char="•"/>
            </a:pPr>
            <a:r>
              <a:rPr lang="en-US" dirty="0">
                <a:solidFill>
                  <a:schemeClr val="tx2"/>
                </a:solidFill>
              </a:rPr>
              <a:t>Career Related</a:t>
            </a:r>
          </a:p>
          <a:p>
            <a:pPr marL="285750" indent="-285750">
              <a:buFont typeface="Arial" panose="020B0604020202020204" pitchFamily="34" charset="0"/>
              <a:buChar char="•"/>
            </a:pPr>
            <a:r>
              <a:rPr lang="en-US" dirty="0">
                <a:solidFill>
                  <a:schemeClr val="tx2"/>
                </a:solidFill>
              </a:rPr>
              <a:t>Business</a:t>
            </a:r>
          </a:p>
          <a:p>
            <a:pPr marL="285750" indent="-285750">
              <a:buFont typeface="Arial" panose="020B0604020202020204" pitchFamily="34" charset="0"/>
              <a:buChar char="•"/>
            </a:pPr>
            <a:r>
              <a:rPr lang="en-US" dirty="0">
                <a:solidFill>
                  <a:schemeClr val="tx2"/>
                </a:solidFill>
              </a:rPr>
              <a:t>Impact was also long term</a:t>
            </a:r>
          </a:p>
          <a:p>
            <a:pPr marL="285750" indent="-285750">
              <a:buFont typeface="Arial" panose="020B0604020202020204" pitchFamily="34" charset="0"/>
              <a:buChar char="•"/>
            </a:pPr>
            <a:r>
              <a:rPr lang="en-US" dirty="0">
                <a:solidFill>
                  <a:schemeClr val="tx2"/>
                </a:solidFill>
              </a:rPr>
              <a:t>Leadership</a:t>
            </a:r>
          </a:p>
          <a:p>
            <a:pPr marL="285750" indent="-285750">
              <a:buFont typeface="Arial" panose="020B0604020202020204" pitchFamily="34" charset="0"/>
              <a:buChar char="•"/>
            </a:pPr>
            <a:r>
              <a:rPr lang="en-US" dirty="0">
                <a:solidFill>
                  <a:schemeClr val="tx2"/>
                </a:solidFill>
              </a:rPr>
              <a:t>Confidence</a:t>
            </a:r>
            <a:br>
              <a:rPr lang="en-US" dirty="0"/>
            </a:br>
            <a:endParaRPr lang="en-US" dirty="0"/>
          </a:p>
        </p:txBody>
      </p:sp>
    </p:spTree>
    <p:extLst>
      <p:ext uri="{BB962C8B-B14F-4D97-AF65-F5344CB8AC3E}">
        <p14:creationId xmlns:p14="http://schemas.microsoft.com/office/powerpoint/2010/main" val="2804451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BA0697-3000-7981-D317-E9026214DE20}"/>
              </a:ext>
            </a:extLst>
          </p:cNvPr>
          <p:cNvSpPr>
            <a:spLocks noGrp="1"/>
          </p:cNvSpPr>
          <p:nvPr>
            <p:ph type="title"/>
          </p:nvPr>
        </p:nvSpPr>
        <p:spPr>
          <a:xfrm>
            <a:off x="838200" y="1378673"/>
            <a:ext cx="10515600" cy="716084"/>
          </a:xfrm>
        </p:spPr>
        <p:txBody>
          <a:bodyPr/>
          <a:lstStyle/>
          <a:p>
            <a:r>
              <a:rPr lang="en-US" dirty="0"/>
              <a:t>Number of Students interested in In-Depth Analysis</a:t>
            </a:r>
          </a:p>
        </p:txBody>
      </p:sp>
      <p:pic>
        <p:nvPicPr>
          <p:cNvPr id="5" name="Picture 4">
            <a:extLst>
              <a:ext uri="{FF2B5EF4-FFF2-40B4-BE49-F238E27FC236}">
                <a16:creationId xmlns:a16="http://schemas.microsoft.com/office/drawing/2014/main" id="{4788CFE7-1150-EB11-EFC5-602E315AC020}"/>
              </a:ext>
            </a:extLst>
          </p:cNvPr>
          <p:cNvPicPr>
            <a:picLocks noChangeAspect="1"/>
          </p:cNvPicPr>
          <p:nvPr/>
        </p:nvPicPr>
        <p:blipFill>
          <a:blip r:embed="rId2"/>
          <a:stretch>
            <a:fillRect/>
          </a:stretch>
        </p:blipFill>
        <p:spPr>
          <a:xfrm>
            <a:off x="616886" y="2528881"/>
            <a:ext cx="6158895" cy="3779322"/>
          </a:xfrm>
          <a:prstGeom prst="rect">
            <a:avLst/>
          </a:prstGeom>
        </p:spPr>
      </p:pic>
      <p:sp>
        <p:nvSpPr>
          <p:cNvPr id="6" name="TextBox 5">
            <a:extLst>
              <a:ext uri="{FF2B5EF4-FFF2-40B4-BE49-F238E27FC236}">
                <a16:creationId xmlns:a16="http://schemas.microsoft.com/office/drawing/2014/main" id="{BF2560D7-3A74-5471-4A62-D08D9B7DBDA1}"/>
              </a:ext>
            </a:extLst>
          </p:cNvPr>
          <p:cNvSpPr txBox="1"/>
          <p:nvPr/>
        </p:nvSpPr>
        <p:spPr>
          <a:xfrm>
            <a:off x="7674015" y="2893671"/>
            <a:ext cx="4019049" cy="646331"/>
          </a:xfrm>
          <a:prstGeom prst="rect">
            <a:avLst/>
          </a:prstGeom>
          <a:noFill/>
        </p:spPr>
        <p:txBody>
          <a:bodyPr wrap="none" rtlCol="0">
            <a:spAutoFit/>
          </a:bodyPr>
          <a:lstStyle/>
          <a:p>
            <a:r>
              <a:rPr lang="en-US" dirty="0">
                <a:solidFill>
                  <a:schemeClr val="tx2"/>
                </a:solidFill>
              </a:rPr>
              <a:t>62.7% Alumni are interested in </a:t>
            </a:r>
            <a:br>
              <a:rPr lang="en-US" dirty="0">
                <a:solidFill>
                  <a:schemeClr val="tx2"/>
                </a:solidFill>
              </a:rPr>
            </a:br>
            <a:r>
              <a:rPr lang="en-US" dirty="0">
                <a:solidFill>
                  <a:schemeClr val="tx2"/>
                </a:solidFill>
              </a:rPr>
              <a:t>taking-in depth analysis and interview</a:t>
            </a:r>
          </a:p>
        </p:txBody>
      </p:sp>
    </p:spTree>
    <p:extLst>
      <p:ext uri="{BB962C8B-B14F-4D97-AF65-F5344CB8AC3E}">
        <p14:creationId xmlns:p14="http://schemas.microsoft.com/office/powerpoint/2010/main" val="4127742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0AEBE-9F77-487F-051B-17AF64B9D48C}"/>
              </a:ext>
            </a:extLst>
          </p:cNvPr>
          <p:cNvSpPr>
            <a:spLocks noGrp="1"/>
          </p:cNvSpPr>
          <p:nvPr>
            <p:ph type="title"/>
          </p:nvPr>
        </p:nvSpPr>
        <p:spPr/>
        <p:txBody>
          <a:bodyPr/>
          <a:lstStyle/>
          <a:p>
            <a:r>
              <a:rPr lang="en-US" dirty="0"/>
              <a:t>Points for further Analysis</a:t>
            </a:r>
          </a:p>
        </p:txBody>
      </p:sp>
      <p:sp>
        <p:nvSpPr>
          <p:cNvPr id="4" name="TextBox 3">
            <a:extLst>
              <a:ext uri="{FF2B5EF4-FFF2-40B4-BE49-F238E27FC236}">
                <a16:creationId xmlns:a16="http://schemas.microsoft.com/office/drawing/2014/main" id="{1F3656D5-28CB-083E-246C-6896C503DAEB}"/>
              </a:ext>
            </a:extLst>
          </p:cNvPr>
          <p:cNvSpPr txBox="1"/>
          <p:nvPr/>
        </p:nvSpPr>
        <p:spPr>
          <a:xfrm>
            <a:off x="569468" y="2136338"/>
            <a:ext cx="6180881" cy="2585323"/>
          </a:xfrm>
          <a:prstGeom prst="rect">
            <a:avLst/>
          </a:prstGeom>
          <a:noFill/>
        </p:spPr>
        <p:txBody>
          <a:bodyPr wrap="square" rtlCol="0">
            <a:spAutoFit/>
          </a:bodyPr>
          <a:lstStyle/>
          <a:p>
            <a:r>
              <a:rPr lang="en-US" dirty="0">
                <a:solidFill>
                  <a:schemeClr val="tx2"/>
                </a:solidFill>
              </a:rPr>
              <a:t>The following things can further be explored on the basis of current dataset :</a:t>
            </a:r>
            <a:br>
              <a:rPr lang="en-US" dirty="0">
                <a:solidFill>
                  <a:schemeClr val="tx2"/>
                </a:solidFill>
              </a:rPr>
            </a:br>
            <a:endParaRPr lang="en-US" dirty="0">
              <a:solidFill>
                <a:schemeClr val="tx2"/>
              </a:solidFill>
            </a:endParaRPr>
          </a:p>
          <a:p>
            <a:pPr marL="285750" indent="-285750">
              <a:buFont typeface="Arial" panose="020B0604020202020204" pitchFamily="34" charset="0"/>
              <a:buChar char="•"/>
            </a:pPr>
            <a:r>
              <a:rPr lang="en-US" dirty="0">
                <a:solidFill>
                  <a:schemeClr val="tx2"/>
                </a:solidFill>
              </a:rPr>
              <a:t>Suggestions on improving the Program</a:t>
            </a:r>
            <a:br>
              <a:rPr lang="en-US" dirty="0">
                <a:solidFill>
                  <a:schemeClr val="tx2"/>
                </a:solidFill>
              </a:rPr>
            </a:br>
            <a:endParaRPr lang="en-US" dirty="0">
              <a:solidFill>
                <a:schemeClr val="tx2"/>
              </a:solidFill>
            </a:endParaRPr>
          </a:p>
          <a:p>
            <a:pPr marL="285750" indent="-285750">
              <a:buFont typeface="Arial" panose="020B0604020202020204" pitchFamily="34" charset="0"/>
              <a:buChar char="•"/>
            </a:pPr>
            <a:r>
              <a:rPr lang="en-US" dirty="0">
                <a:solidFill>
                  <a:schemeClr val="tx2"/>
                </a:solidFill>
              </a:rPr>
              <a:t>Analysis on EDI with race data</a:t>
            </a:r>
            <a:br>
              <a:rPr lang="en-US" dirty="0">
                <a:solidFill>
                  <a:schemeClr val="tx2"/>
                </a:solidFill>
              </a:rPr>
            </a:br>
            <a:endParaRPr lang="en-US" dirty="0">
              <a:solidFill>
                <a:schemeClr val="tx2"/>
              </a:solidFill>
            </a:endParaRPr>
          </a:p>
          <a:p>
            <a:pPr marL="285750" indent="-285750">
              <a:buFont typeface="Arial" panose="020B0604020202020204" pitchFamily="34" charset="0"/>
              <a:buChar char="•"/>
            </a:pPr>
            <a:r>
              <a:rPr lang="en-US" dirty="0">
                <a:solidFill>
                  <a:schemeClr val="tx2"/>
                </a:solidFill>
              </a:rPr>
              <a:t>Analysis on Qualitative Questions</a:t>
            </a:r>
          </a:p>
          <a:p>
            <a:endParaRPr lang="en-US" dirty="0"/>
          </a:p>
        </p:txBody>
      </p:sp>
    </p:spTree>
    <p:extLst>
      <p:ext uri="{BB962C8B-B14F-4D97-AF65-F5344CB8AC3E}">
        <p14:creationId xmlns:p14="http://schemas.microsoft.com/office/powerpoint/2010/main" val="1381599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102D5-8B40-F3BC-0219-41822DF74BB4}"/>
              </a:ext>
            </a:extLst>
          </p:cNvPr>
          <p:cNvSpPr>
            <a:spLocks noGrp="1"/>
          </p:cNvSpPr>
          <p:nvPr>
            <p:ph type="body" idx="10"/>
          </p:nvPr>
        </p:nvSpPr>
        <p:spPr/>
        <p:txBody>
          <a:bodyPr/>
          <a:lstStyle/>
          <a:p>
            <a:r>
              <a:rPr lang="en-US" dirty="0">
                <a:solidFill>
                  <a:schemeClr val="tx2"/>
                </a:solidFill>
              </a:rPr>
              <a:t>Program Enrolled in at UB/Canisius College</a:t>
            </a:r>
          </a:p>
          <a:p>
            <a:r>
              <a:rPr lang="en-US" dirty="0">
                <a:solidFill>
                  <a:schemeClr val="tx2"/>
                </a:solidFill>
              </a:rPr>
              <a:t>Gender</a:t>
            </a:r>
          </a:p>
          <a:p>
            <a:r>
              <a:rPr lang="en-US" dirty="0">
                <a:solidFill>
                  <a:schemeClr val="tx2"/>
                </a:solidFill>
              </a:rPr>
              <a:t>Graduate Year</a:t>
            </a:r>
          </a:p>
          <a:p>
            <a:r>
              <a:rPr lang="en-US" dirty="0">
                <a:solidFill>
                  <a:schemeClr val="tx2"/>
                </a:solidFill>
              </a:rPr>
              <a:t>Did they change careers later after graduation and why</a:t>
            </a:r>
          </a:p>
          <a:p>
            <a:endParaRPr lang="en-US" dirty="0"/>
          </a:p>
          <a:p>
            <a:endParaRPr lang="en-US" dirty="0"/>
          </a:p>
        </p:txBody>
      </p:sp>
      <p:sp>
        <p:nvSpPr>
          <p:cNvPr id="3" name="Title 2">
            <a:extLst>
              <a:ext uri="{FF2B5EF4-FFF2-40B4-BE49-F238E27FC236}">
                <a16:creationId xmlns:a16="http://schemas.microsoft.com/office/drawing/2014/main" id="{9581228E-D228-E8BE-394E-EB15E5D7506D}"/>
              </a:ext>
            </a:extLst>
          </p:cNvPr>
          <p:cNvSpPr>
            <a:spLocks noGrp="1"/>
          </p:cNvSpPr>
          <p:nvPr>
            <p:ph type="title"/>
          </p:nvPr>
        </p:nvSpPr>
        <p:spPr/>
        <p:txBody>
          <a:bodyPr/>
          <a:lstStyle/>
          <a:p>
            <a:r>
              <a:rPr lang="en-US" dirty="0"/>
              <a:t>Questions to Ask in further surveys</a:t>
            </a:r>
          </a:p>
        </p:txBody>
      </p:sp>
    </p:spTree>
    <p:extLst>
      <p:ext uri="{BB962C8B-B14F-4D97-AF65-F5344CB8AC3E}">
        <p14:creationId xmlns:p14="http://schemas.microsoft.com/office/powerpoint/2010/main" val="39049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latin typeface="Arial"/>
                <a:cs typeface="Arial"/>
              </a:rPr>
              <a:t>Alumni completing the Survey?</a:t>
            </a:r>
            <a:endParaRPr lang="en-US" dirty="0">
              <a:latin typeface="Arial"/>
              <a:cs typeface="Arial"/>
            </a:endParaRPr>
          </a:p>
        </p:txBody>
      </p:sp>
      <p:sp>
        <p:nvSpPr>
          <p:cNvPr id="3" name="Subtitle 2"/>
          <p:cNvSpPr>
            <a:spLocks noGrp="1"/>
          </p:cNvSpPr>
          <p:nvPr>
            <p:ph type="subTitle" idx="1"/>
          </p:nvPr>
        </p:nvSpPr>
        <p:spPr/>
        <p:txBody>
          <a:bodyPr/>
          <a:lstStyle/>
          <a:p>
            <a:r>
              <a:rPr lang="en-US" dirty="0"/>
              <a:t>What percentage of the alumni actually completed the survey?</a:t>
            </a:r>
          </a:p>
        </p:txBody>
      </p:sp>
    </p:spTree>
    <p:extLst>
      <p:ext uri="{BB962C8B-B14F-4D97-AF65-F5344CB8AC3E}">
        <p14:creationId xmlns:p14="http://schemas.microsoft.com/office/powerpoint/2010/main" val="1076185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438539" y="1707640"/>
            <a:ext cx="3535650" cy="817845"/>
          </a:xfrm>
        </p:spPr>
        <p:txBody>
          <a:bodyPr/>
          <a:lstStyle/>
          <a:p>
            <a:r>
              <a:rPr lang="en-US" sz="2800" dirty="0"/>
              <a:t>Canisius College Students Dropped out of the Survey More</a:t>
            </a:r>
          </a:p>
        </p:txBody>
      </p:sp>
      <p:sp>
        <p:nvSpPr>
          <p:cNvPr id="2" name="Text Placeholder 1"/>
          <p:cNvSpPr>
            <a:spLocks noGrp="1"/>
          </p:cNvSpPr>
          <p:nvPr>
            <p:ph type="body" idx="1"/>
          </p:nvPr>
        </p:nvSpPr>
        <p:spPr>
          <a:xfrm>
            <a:off x="438539" y="2582703"/>
            <a:ext cx="3327918" cy="1692593"/>
          </a:xfrm>
        </p:spPr>
        <p:txBody>
          <a:bodyPr/>
          <a:lstStyle/>
          <a:p>
            <a:pPr marL="285750" indent="-285750">
              <a:buFont typeface="Arial" panose="020B0604020202020204" pitchFamily="34" charset="0"/>
              <a:buChar char="•"/>
            </a:pPr>
            <a:r>
              <a:rPr lang="en-IN" b="1" dirty="0">
                <a:solidFill>
                  <a:srgbClr val="0070C0"/>
                </a:solidFill>
              </a:rPr>
              <a:t>9</a:t>
            </a:r>
            <a:r>
              <a:rPr lang="en-IN" dirty="0">
                <a:solidFill>
                  <a:srgbClr val="0070C0"/>
                </a:solidFill>
              </a:rPr>
              <a:t> people dropped out of the survey from Canisius College</a:t>
            </a:r>
          </a:p>
          <a:p>
            <a:pPr marL="285750" indent="-285750">
              <a:buFont typeface="Arial" panose="020B0604020202020204" pitchFamily="34" charset="0"/>
              <a:buChar char="•"/>
            </a:pPr>
            <a:r>
              <a:rPr lang="en-IN" b="1" dirty="0">
                <a:solidFill>
                  <a:srgbClr val="0070C0"/>
                </a:solidFill>
              </a:rPr>
              <a:t>24</a:t>
            </a:r>
            <a:r>
              <a:rPr lang="en-IN" dirty="0">
                <a:solidFill>
                  <a:srgbClr val="0070C0"/>
                </a:solidFill>
              </a:rPr>
              <a:t> took the survey from Canisius College</a:t>
            </a:r>
            <a:endParaRPr lang="en-US" dirty="0">
              <a:solidFill>
                <a:srgbClr val="0070C0"/>
              </a:solidFill>
            </a:endParaRPr>
          </a:p>
        </p:txBody>
      </p:sp>
      <p:sp>
        <p:nvSpPr>
          <p:cNvPr id="13" name="Freeform 12"/>
          <p:cNvSpPr/>
          <p:nvPr/>
        </p:nvSpPr>
        <p:spPr>
          <a:xfrm rot="10800000">
            <a:off x="4438485" y="5120441"/>
            <a:ext cx="172724" cy="79706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 name="TextBox 13"/>
          <p:cNvSpPr txBox="1"/>
          <p:nvPr/>
        </p:nvSpPr>
        <p:spPr>
          <a:xfrm>
            <a:off x="638710" y="5025829"/>
            <a:ext cx="2927576" cy="1754326"/>
          </a:xfrm>
          <a:prstGeom prst="rect">
            <a:avLst/>
          </a:prstGeom>
          <a:noFill/>
        </p:spPr>
        <p:txBody>
          <a:bodyPr wrap="square" lIns="91440" tIns="45720" rIns="91440" bIns="45720" rtlCol="0" anchor="t">
            <a:spAutoFit/>
          </a:bodyPr>
          <a:lstStyle/>
          <a:p>
            <a:pPr algn="ctr"/>
            <a:r>
              <a:rPr lang="en-IN" b="1" dirty="0">
                <a:solidFill>
                  <a:srgbClr val="FFC000"/>
                </a:solidFill>
                <a:latin typeface="Arial"/>
                <a:ea typeface="Arial" charset="0"/>
                <a:cs typeface="Arial"/>
              </a:rPr>
              <a:t>Canisius College Alumni were less likely to complete the survey</a:t>
            </a:r>
          </a:p>
          <a:p>
            <a:pPr algn="ctr"/>
            <a:r>
              <a:rPr lang="en-IN" b="1" dirty="0">
                <a:solidFill>
                  <a:srgbClr val="FFC000"/>
                </a:solidFill>
                <a:latin typeface="Arial"/>
                <a:ea typeface="Arial" charset="0"/>
                <a:cs typeface="Arial"/>
              </a:rPr>
              <a:t>Overall, 82% Alumni completed the survey fully</a:t>
            </a:r>
            <a:endParaRPr lang="en-US" b="1" dirty="0">
              <a:solidFill>
                <a:srgbClr val="FFC000"/>
              </a:solidFill>
              <a:latin typeface="Arial"/>
              <a:ea typeface="Arial" charset="0"/>
              <a:cs typeface="Arial"/>
            </a:endParaRPr>
          </a:p>
        </p:txBody>
      </p:sp>
      <p:sp>
        <p:nvSpPr>
          <p:cNvPr id="3" name="Text Placeholder 1">
            <a:extLst>
              <a:ext uri="{FF2B5EF4-FFF2-40B4-BE49-F238E27FC236}">
                <a16:creationId xmlns:a16="http://schemas.microsoft.com/office/drawing/2014/main" id="{4BC32D8E-8E59-F3EE-5732-34A66370956E}"/>
              </a:ext>
            </a:extLst>
          </p:cNvPr>
          <p:cNvSpPr txBox="1">
            <a:spLocks/>
          </p:cNvSpPr>
          <p:nvPr/>
        </p:nvSpPr>
        <p:spPr>
          <a:xfrm>
            <a:off x="404326" y="3859076"/>
            <a:ext cx="3327918" cy="169259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005BBB"/>
              </a:buClr>
              <a:buFont typeface="Arial" panose="020B0604020202020204" pitchFamily="34" charset="0"/>
              <a:buNone/>
              <a:defRPr sz="1800" b="0" i="0" kern="1200" spc="-50" baseline="0">
                <a:solidFill>
                  <a:schemeClr val="tx1"/>
                </a:solidFill>
                <a:latin typeface="Arial" charset="0"/>
                <a:ea typeface="Arial" charset="0"/>
                <a:cs typeface="Arial" charset="0"/>
              </a:defRPr>
            </a:lvl1pPr>
            <a:lvl2pPr marL="457189" indent="0" algn="l" defTabSz="914400" rtl="0" eaLnBrk="1" latinLnBrk="0" hangingPunct="1">
              <a:lnSpc>
                <a:spcPct val="100000"/>
              </a:lnSpc>
              <a:spcBef>
                <a:spcPts val="500"/>
              </a:spcBef>
              <a:buClr>
                <a:srgbClr val="005BBB"/>
              </a:buClr>
              <a:buFont typeface="Arial" panose="020B0604020202020204" pitchFamily="34" charset="0"/>
              <a:buNone/>
              <a:defRPr sz="2000" kern="1200" baseline="0">
                <a:solidFill>
                  <a:schemeClr val="tx1">
                    <a:tint val="75000"/>
                  </a:schemeClr>
                </a:solidFill>
                <a:latin typeface="Arial" charset="0"/>
                <a:ea typeface="Arial" charset="0"/>
                <a:cs typeface="Arial" charset="0"/>
              </a:defRPr>
            </a:lvl2pPr>
            <a:lvl3pPr marL="914377" indent="0" algn="l" defTabSz="914400" rtl="0" eaLnBrk="1" latinLnBrk="0" hangingPunct="1">
              <a:lnSpc>
                <a:spcPct val="100000"/>
              </a:lnSpc>
              <a:spcBef>
                <a:spcPts val="500"/>
              </a:spcBef>
              <a:buClr>
                <a:srgbClr val="005BBB"/>
              </a:buClr>
              <a:buFont typeface="LucidaGrande" charset="0"/>
              <a:buNone/>
              <a:defRPr sz="1800" kern="1200" baseline="0">
                <a:solidFill>
                  <a:schemeClr val="tx1">
                    <a:tint val="75000"/>
                  </a:schemeClr>
                </a:solidFill>
                <a:latin typeface="Arial" charset="0"/>
                <a:ea typeface="Arial" charset="0"/>
                <a:cs typeface="Arial" charset="0"/>
              </a:defRPr>
            </a:lvl3pPr>
            <a:lvl4pPr marL="1371566"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4pPr>
            <a:lvl5pPr marL="1828754"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5pPr>
            <a:lvl6pPr marL="2285943"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IN" b="1" dirty="0">
                <a:solidFill>
                  <a:srgbClr val="0070C0"/>
                </a:solidFill>
              </a:rPr>
              <a:t>10</a:t>
            </a:r>
            <a:r>
              <a:rPr lang="en-IN" dirty="0">
                <a:solidFill>
                  <a:srgbClr val="0070C0"/>
                </a:solidFill>
              </a:rPr>
              <a:t> people dropped out of the survey from UB</a:t>
            </a:r>
          </a:p>
          <a:p>
            <a:pPr marL="285750" indent="-285750">
              <a:buFont typeface="Arial" panose="020B0604020202020204" pitchFamily="34" charset="0"/>
              <a:buChar char="•"/>
            </a:pPr>
            <a:r>
              <a:rPr lang="en-IN" b="1" dirty="0">
                <a:solidFill>
                  <a:srgbClr val="0070C0"/>
                </a:solidFill>
              </a:rPr>
              <a:t>63</a:t>
            </a:r>
            <a:r>
              <a:rPr lang="en-IN" dirty="0">
                <a:solidFill>
                  <a:srgbClr val="0070C0"/>
                </a:solidFill>
              </a:rPr>
              <a:t> took the survey from UB</a:t>
            </a:r>
            <a:endParaRPr lang="en-US" dirty="0">
              <a:solidFill>
                <a:srgbClr val="0070C0"/>
              </a:solidFill>
            </a:endParaRPr>
          </a:p>
        </p:txBody>
      </p:sp>
      <p:sp>
        <p:nvSpPr>
          <p:cNvPr id="5" name="Chart Placeholder 4">
            <a:extLst>
              <a:ext uri="{FF2B5EF4-FFF2-40B4-BE49-F238E27FC236}">
                <a16:creationId xmlns:a16="http://schemas.microsoft.com/office/drawing/2014/main" id="{F1B58F74-BCDC-5D4A-E7B3-214F7F68BF54}"/>
              </a:ext>
            </a:extLst>
          </p:cNvPr>
          <p:cNvSpPr>
            <a:spLocks noGrp="1"/>
          </p:cNvSpPr>
          <p:nvPr>
            <p:ph type="chart" sz="quarter" idx="16"/>
          </p:nvPr>
        </p:nvSpPr>
        <p:spPr/>
        <p:txBody>
          <a:bodyPr/>
          <a:lstStyle/>
          <a:p>
            <a:endParaRPr lang="en-US"/>
          </a:p>
        </p:txBody>
      </p:sp>
      <p:pic>
        <p:nvPicPr>
          <p:cNvPr id="6" name="Picture 2">
            <a:extLst>
              <a:ext uri="{FF2B5EF4-FFF2-40B4-BE49-F238E27FC236}">
                <a16:creationId xmlns:a16="http://schemas.microsoft.com/office/drawing/2014/main" id="{5DF30929-9811-1F1A-6EB2-90E499B09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339" y="1110481"/>
            <a:ext cx="8360948" cy="530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084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A9231D9A-EBB8-8D05-8D40-9426A76315D4}"/>
              </a:ext>
            </a:extLst>
          </p:cNvPr>
          <p:cNvSpPr>
            <a:spLocks noGrp="1"/>
          </p:cNvSpPr>
          <p:nvPr>
            <p:ph type="chart" sz="quarter" idx="16"/>
          </p:nvPr>
        </p:nvSpPr>
        <p:spPr/>
        <p:txBody>
          <a:bodyPr/>
          <a:lstStyle/>
          <a:p>
            <a:endParaRPr lang="en-US"/>
          </a:p>
        </p:txBody>
      </p:sp>
      <p:sp>
        <p:nvSpPr>
          <p:cNvPr id="3" name="Title 2">
            <a:extLst>
              <a:ext uri="{FF2B5EF4-FFF2-40B4-BE49-F238E27FC236}">
                <a16:creationId xmlns:a16="http://schemas.microsoft.com/office/drawing/2014/main" id="{58E14B9C-D86A-D0E3-6ED8-3D1E5156AE33}"/>
              </a:ext>
            </a:extLst>
          </p:cNvPr>
          <p:cNvSpPr>
            <a:spLocks noGrp="1"/>
          </p:cNvSpPr>
          <p:nvPr>
            <p:ph type="title"/>
          </p:nvPr>
        </p:nvSpPr>
        <p:spPr>
          <a:xfrm>
            <a:off x="223248" y="1231900"/>
            <a:ext cx="4268653" cy="716084"/>
          </a:xfrm>
        </p:spPr>
        <p:txBody>
          <a:bodyPr/>
          <a:lstStyle/>
          <a:p>
            <a:r>
              <a:rPr lang="en-IN" dirty="0"/>
              <a:t>Total Years Attended</a:t>
            </a:r>
            <a:endParaRPr lang="en-US" dirty="0"/>
          </a:p>
        </p:txBody>
      </p:sp>
      <p:sp>
        <p:nvSpPr>
          <p:cNvPr id="4" name="Text Placeholder 3">
            <a:extLst>
              <a:ext uri="{FF2B5EF4-FFF2-40B4-BE49-F238E27FC236}">
                <a16:creationId xmlns:a16="http://schemas.microsoft.com/office/drawing/2014/main" id="{7C944A4B-AB3F-479E-D812-6C516A646786}"/>
              </a:ext>
            </a:extLst>
          </p:cNvPr>
          <p:cNvSpPr>
            <a:spLocks noGrp="1"/>
          </p:cNvSpPr>
          <p:nvPr>
            <p:ph type="body" idx="1"/>
          </p:nvPr>
        </p:nvSpPr>
        <p:spPr>
          <a:xfrm>
            <a:off x="569469" y="2189264"/>
            <a:ext cx="1710181" cy="1392136"/>
          </a:xfrm>
        </p:spPr>
        <p:txBody>
          <a:bodyPr/>
          <a:lstStyle/>
          <a:p>
            <a:r>
              <a:rPr lang="en-IN" dirty="0"/>
              <a:t>Most Students prefer 1 year of the Program, </a:t>
            </a:r>
          </a:p>
          <a:p>
            <a:r>
              <a:rPr lang="en-IN" dirty="0"/>
              <a:t>However, highest decrease of re -enrolment happens in the third year of the program.</a:t>
            </a:r>
          </a:p>
        </p:txBody>
      </p:sp>
      <p:pic>
        <p:nvPicPr>
          <p:cNvPr id="8" name="Picture 7">
            <a:extLst>
              <a:ext uri="{FF2B5EF4-FFF2-40B4-BE49-F238E27FC236}">
                <a16:creationId xmlns:a16="http://schemas.microsoft.com/office/drawing/2014/main" id="{A0960D69-A38F-8028-2732-B138E8EECD2C}"/>
              </a:ext>
            </a:extLst>
          </p:cNvPr>
          <p:cNvPicPr>
            <a:picLocks noChangeAspect="1"/>
          </p:cNvPicPr>
          <p:nvPr/>
        </p:nvPicPr>
        <p:blipFill>
          <a:blip r:embed="rId2"/>
          <a:stretch>
            <a:fillRect/>
          </a:stretch>
        </p:blipFill>
        <p:spPr>
          <a:xfrm>
            <a:off x="2578100" y="1386485"/>
            <a:ext cx="9552431" cy="4399954"/>
          </a:xfrm>
          <a:prstGeom prst="rect">
            <a:avLst/>
          </a:prstGeom>
        </p:spPr>
      </p:pic>
    </p:spTree>
    <p:extLst>
      <p:ext uri="{BB962C8B-B14F-4D97-AF65-F5344CB8AC3E}">
        <p14:creationId xmlns:p14="http://schemas.microsoft.com/office/powerpoint/2010/main" val="132164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5843D3-DE02-4192-C06B-5EB19EDAEC76}"/>
              </a:ext>
            </a:extLst>
          </p:cNvPr>
          <p:cNvPicPr>
            <a:picLocks noChangeAspect="1"/>
          </p:cNvPicPr>
          <p:nvPr/>
        </p:nvPicPr>
        <p:blipFill>
          <a:blip r:embed="rId2"/>
          <a:stretch>
            <a:fillRect/>
          </a:stretch>
        </p:blipFill>
        <p:spPr>
          <a:xfrm>
            <a:off x="484391" y="1158731"/>
            <a:ext cx="7620801" cy="4116173"/>
          </a:xfrm>
          <a:prstGeom prst="rect">
            <a:avLst/>
          </a:prstGeom>
        </p:spPr>
      </p:pic>
      <p:sp>
        <p:nvSpPr>
          <p:cNvPr id="5" name="Arc 4"/>
          <p:cNvSpPr/>
          <p:nvPr/>
        </p:nvSpPr>
        <p:spPr>
          <a:xfrm rot="13183135" flipH="1" flipV="1">
            <a:off x="3158168" y="3184587"/>
            <a:ext cx="612583" cy="2438277"/>
          </a:xfrm>
          <a:prstGeom prst="arc">
            <a:avLst>
              <a:gd name="adj1" fmla="val 12267204"/>
              <a:gd name="adj2" fmla="val 4002257"/>
            </a:avLst>
          </a:prstGeom>
          <a:ln w="20320">
            <a:solidFill>
              <a:schemeClr val="accent3"/>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6" name="TextBox 5"/>
          <p:cNvSpPr txBox="1"/>
          <p:nvPr/>
        </p:nvSpPr>
        <p:spPr>
          <a:xfrm>
            <a:off x="880322" y="5090710"/>
            <a:ext cx="2617751" cy="1169551"/>
          </a:xfrm>
          <a:prstGeom prst="rect">
            <a:avLst/>
          </a:prstGeom>
          <a:noFill/>
        </p:spPr>
        <p:txBody>
          <a:bodyPr wrap="square" rtlCol="0">
            <a:spAutoFit/>
          </a:bodyPr>
          <a:lstStyle/>
          <a:p>
            <a:r>
              <a:rPr lang="en-US" sz="1400" b="1">
                <a:solidFill>
                  <a:schemeClr val="accent3"/>
                </a:solidFill>
                <a:latin typeface="Arial" charset="0"/>
                <a:ea typeface="Arial" charset="0"/>
                <a:cs typeface="Arial" charset="0"/>
              </a:rPr>
              <a:t>~27.5% </a:t>
            </a:r>
            <a:r>
              <a:rPr lang="en-US" sz="1400" b="1" dirty="0">
                <a:solidFill>
                  <a:schemeClr val="accent3"/>
                </a:solidFill>
                <a:latin typeface="Arial" charset="0"/>
                <a:ea typeface="Arial" charset="0"/>
                <a:cs typeface="Arial" charset="0"/>
              </a:rPr>
              <a:t>students drop out for their 2</a:t>
            </a:r>
            <a:r>
              <a:rPr lang="en-US" sz="1400" b="1" baseline="30000" dirty="0">
                <a:solidFill>
                  <a:schemeClr val="accent3"/>
                </a:solidFill>
                <a:latin typeface="Arial" charset="0"/>
                <a:ea typeface="Arial" charset="0"/>
                <a:cs typeface="Arial" charset="0"/>
              </a:rPr>
              <a:t>nd</a:t>
            </a:r>
            <a:r>
              <a:rPr lang="en-US" sz="1400" b="1" dirty="0">
                <a:solidFill>
                  <a:schemeClr val="accent3"/>
                </a:solidFill>
                <a:latin typeface="Arial" charset="0"/>
                <a:ea typeface="Arial" charset="0"/>
                <a:cs typeface="Arial" charset="0"/>
              </a:rPr>
              <a:t> year at UB</a:t>
            </a:r>
          </a:p>
          <a:p>
            <a:r>
              <a:rPr lang="en-US" sz="1400" b="1" dirty="0">
                <a:solidFill>
                  <a:schemeClr val="accent3"/>
                </a:solidFill>
                <a:latin typeface="Arial" charset="0"/>
                <a:ea typeface="Arial" charset="0"/>
                <a:cs typeface="Arial" charset="0"/>
              </a:rPr>
              <a:t>However 46.66% drop out of their 2</a:t>
            </a:r>
            <a:r>
              <a:rPr lang="en-US" sz="1400" b="1" baseline="30000" dirty="0">
                <a:solidFill>
                  <a:schemeClr val="accent3"/>
                </a:solidFill>
                <a:latin typeface="Arial" charset="0"/>
                <a:ea typeface="Arial" charset="0"/>
                <a:cs typeface="Arial" charset="0"/>
              </a:rPr>
              <a:t>nd</a:t>
            </a:r>
            <a:r>
              <a:rPr lang="en-US" sz="1400" b="1" dirty="0">
                <a:solidFill>
                  <a:schemeClr val="accent3"/>
                </a:solidFill>
                <a:latin typeface="Arial" charset="0"/>
                <a:ea typeface="Arial" charset="0"/>
                <a:cs typeface="Arial" charset="0"/>
              </a:rPr>
              <a:t> Year at Canisius College</a:t>
            </a:r>
            <a:endParaRPr lang="en-US" sz="1300" b="0" dirty="0">
              <a:solidFill>
                <a:schemeClr val="accent3"/>
              </a:solidFill>
              <a:latin typeface="Arial" charset="0"/>
              <a:ea typeface="Arial" charset="0"/>
              <a:cs typeface="Arial" charset="0"/>
            </a:endParaRPr>
          </a:p>
        </p:txBody>
      </p:sp>
      <p:sp>
        <p:nvSpPr>
          <p:cNvPr id="17" name="TextBox 16">
            <a:extLst>
              <a:ext uri="{FF2B5EF4-FFF2-40B4-BE49-F238E27FC236}">
                <a16:creationId xmlns:a16="http://schemas.microsoft.com/office/drawing/2014/main" id="{7831F945-87D4-8F97-1578-4B0A5D3A9ED7}"/>
              </a:ext>
            </a:extLst>
          </p:cNvPr>
          <p:cNvSpPr txBox="1"/>
          <p:nvPr/>
        </p:nvSpPr>
        <p:spPr>
          <a:xfrm>
            <a:off x="8030027" y="1785656"/>
            <a:ext cx="3289300" cy="2862322"/>
          </a:xfrm>
          <a:prstGeom prst="rect">
            <a:avLst/>
          </a:prstGeom>
          <a:noFill/>
        </p:spPr>
        <p:txBody>
          <a:bodyPr wrap="square" rtlCol="0">
            <a:spAutoFit/>
          </a:bodyPr>
          <a:lstStyle/>
          <a:p>
            <a:r>
              <a:rPr lang="en-IN" dirty="0"/>
              <a:t>More students from Canisius College seem to not return for their second year of the program, even fewer for their third year</a:t>
            </a:r>
          </a:p>
          <a:p>
            <a:endParaRPr lang="en-IN" dirty="0"/>
          </a:p>
          <a:p>
            <a:endParaRPr lang="en-IN" dirty="0"/>
          </a:p>
          <a:p>
            <a:r>
              <a:rPr lang="en-IN" dirty="0"/>
              <a:t>No student at Canisius has been a part for all 4 years</a:t>
            </a:r>
          </a:p>
          <a:p>
            <a:endParaRPr lang="en-US" dirty="0"/>
          </a:p>
        </p:txBody>
      </p:sp>
    </p:spTree>
    <p:extLst>
      <p:ext uri="{BB962C8B-B14F-4D97-AF65-F5344CB8AC3E}">
        <p14:creationId xmlns:p14="http://schemas.microsoft.com/office/powerpoint/2010/main" val="383126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5BBB"/>
        </a:solidFill>
        <a:effectLst/>
      </p:bgPr>
    </p:bg>
    <p:spTree>
      <p:nvGrpSpPr>
        <p:cNvPr id="1" name=""/>
        <p:cNvGrpSpPr/>
        <p:nvPr/>
      </p:nvGrpSpPr>
      <p:grpSpPr>
        <a:xfrm>
          <a:off x="0" y="0"/>
          <a:ext cx="0" cy="0"/>
          <a:chOff x="0" y="0"/>
          <a:chExt cx="0" cy="0"/>
        </a:xfrm>
      </p:grpSpPr>
      <p:sp>
        <p:nvSpPr>
          <p:cNvPr id="3" name="TextBox 2"/>
          <p:cNvSpPr txBox="1"/>
          <p:nvPr/>
        </p:nvSpPr>
        <p:spPr>
          <a:xfrm>
            <a:off x="354233" y="5875140"/>
            <a:ext cx="1842036" cy="707886"/>
          </a:xfrm>
          <a:prstGeom prst="rect">
            <a:avLst/>
          </a:prstGeom>
          <a:noFill/>
        </p:spPr>
        <p:txBody>
          <a:bodyPr wrap="square" rtlCol="0">
            <a:spAutoFit/>
          </a:bodyPr>
          <a:lstStyle/>
          <a:p>
            <a:r>
              <a:rPr lang="en-US" sz="1400" b="1" dirty="0">
                <a:solidFill>
                  <a:schemeClr val="bg1"/>
                </a:solidFill>
                <a:latin typeface="Arial" charset="0"/>
                <a:ea typeface="Arial" charset="0"/>
                <a:cs typeface="Arial" charset="0"/>
              </a:rPr>
              <a:t>Note: </a:t>
            </a:r>
            <a:r>
              <a:rPr lang="en-US" sz="1300" b="0" dirty="0">
                <a:solidFill>
                  <a:schemeClr val="bg1"/>
                </a:solidFill>
                <a:latin typeface="Arial" charset="0"/>
                <a:ea typeface="Arial" charset="0"/>
                <a:cs typeface="Arial" charset="0"/>
              </a:rPr>
              <a:t>neque digni and in aliquet nisl </a:t>
            </a:r>
            <a:br>
              <a:rPr lang="en-US" sz="1300" b="0" dirty="0">
                <a:solidFill>
                  <a:schemeClr val="bg1"/>
                </a:solidFill>
                <a:latin typeface="Arial" charset="0"/>
                <a:ea typeface="Arial" charset="0"/>
                <a:cs typeface="Arial" charset="0"/>
              </a:rPr>
            </a:br>
            <a:r>
              <a:rPr lang="en-US" sz="1300" b="0" dirty="0">
                <a:solidFill>
                  <a:schemeClr val="bg1"/>
                </a:solidFill>
                <a:latin typeface="Arial" charset="0"/>
                <a:ea typeface="Arial" charset="0"/>
                <a:cs typeface="Arial" charset="0"/>
              </a:rPr>
              <a:t>et a</a:t>
            </a:r>
            <a:r>
              <a:rPr lang="en-US" sz="1300" b="0" baseline="0" dirty="0">
                <a:solidFill>
                  <a:schemeClr val="bg1"/>
                </a:solidFill>
                <a:latin typeface="Arial" charset="0"/>
                <a:ea typeface="Arial" charset="0"/>
                <a:cs typeface="Arial" charset="0"/>
              </a:rPr>
              <a:t> </a:t>
            </a:r>
            <a:r>
              <a:rPr lang="en-US" sz="1300" b="0" dirty="0">
                <a:solidFill>
                  <a:schemeClr val="bg1"/>
                </a:solidFill>
                <a:latin typeface="Arial" charset="0"/>
                <a:ea typeface="Arial" charset="0"/>
                <a:cs typeface="Arial" charset="0"/>
              </a:rPr>
              <a:t>umis varius.</a:t>
            </a:r>
          </a:p>
        </p:txBody>
      </p:sp>
      <p:sp>
        <p:nvSpPr>
          <p:cNvPr id="4" name="Arc 3"/>
          <p:cNvSpPr/>
          <p:nvPr/>
        </p:nvSpPr>
        <p:spPr>
          <a:xfrm rot="14652315" flipV="1">
            <a:off x="1158514" y="4967722"/>
            <a:ext cx="1399130" cy="1663105"/>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charset="0"/>
            </a:endParaRPr>
          </a:p>
        </p:txBody>
      </p:sp>
      <p:sp>
        <p:nvSpPr>
          <p:cNvPr id="2" name="TextBox 1">
            <a:extLst>
              <a:ext uri="{FF2B5EF4-FFF2-40B4-BE49-F238E27FC236}">
                <a16:creationId xmlns:a16="http://schemas.microsoft.com/office/drawing/2014/main" id="{59A55CE0-46FF-B0C7-BED8-83E9332BFD30}"/>
              </a:ext>
            </a:extLst>
          </p:cNvPr>
          <p:cNvSpPr txBox="1"/>
          <p:nvPr/>
        </p:nvSpPr>
        <p:spPr>
          <a:xfrm>
            <a:off x="422989" y="1094792"/>
            <a:ext cx="11221616" cy="1938992"/>
          </a:xfrm>
          <a:prstGeom prst="rect">
            <a:avLst/>
          </a:prstGeom>
          <a:noFill/>
        </p:spPr>
        <p:txBody>
          <a:bodyPr wrap="square" rtlCol="0">
            <a:spAutoFit/>
          </a:bodyPr>
          <a:lstStyle/>
          <a:p>
            <a:r>
              <a:rPr lang="en-IN" sz="6000" b="1" dirty="0">
                <a:solidFill>
                  <a:srgbClr val="005BBB"/>
                </a:solidFill>
                <a:latin typeface="Times New Roman" panose="02020603050405020304" pitchFamily="18" charset="0"/>
                <a:cs typeface="Times New Roman" panose="02020603050405020304" pitchFamily="18" charset="0"/>
              </a:rPr>
              <a:t>Evaluating the Objective of the Program</a:t>
            </a:r>
          </a:p>
        </p:txBody>
      </p:sp>
      <p:pic>
        <p:nvPicPr>
          <p:cNvPr id="6" name="Picture 5">
            <a:extLst>
              <a:ext uri="{FF2B5EF4-FFF2-40B4-BE49-F238E27FC236}">
                <a16:creationId xmlns:a16="http://schemas.microsoft.com/office/drawing/2014/main" id="{15B8D00D-5734-CFD3-C050-EEF1551DCF61}"/>
              </a:ext>
            </a:extLst>
          </p:cNvPr>
          <p:cNvPicPr>
            <a:picLocks noChangeAspect="1"/>
          </p:cNvPicPr>
          <p:nvPr/>
        </p:nvPicPr>
        <p:blipFill>
          <a:blip r:embed="rId2"/>
          <a:stretch>
            <a:fillRect/>
          </a:stretch>
        </p:blipFill>
        <p:spPr>
          <a:xfrm>
            <a:off x="288691" y="3312989"/>
            <a:ext cx="11098341" cy="2354194"/>
          </a:xfrm>
          <a:prstGeom prst="rect">
            <a:avLst/>
          </a:prstGeom>
        </p:spPr>
      </p:pic>
    </p:spTree>
    <p:extLst>
      <p:ext uri="{BB962C8B-B14F-4D97-AF65-F5344CB8AC3E}">
        <p14:creationId xmlns:p14="http://schemas.microsoft.com/office/powerpoint/2010/main" val="1064814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34084CB9-DB57-50CE-6FB7-7AC6AE7FD3EA}"/>
              </a:ext>
            </a:extLst>
          </p:cNvPr>
          <p:cNvSpPr>
            <a:spLocks noGrp="1"/>
          </p:cNvSpPr>
          <p:nvPr>
            <p:ph type="chart" sz="quarter" idx="16"/>
          </p:nvPr>
        </p:nvSpPr>
        <p:spPr/>
        <p:txBody>
          <a:bodyPr/>
          <a:lstStyle/>
          <a:p>
            <a:endParaRPr lang="en-US"/>
          </a:p>
        </p:txBody>
      </p:sp>
      <p:sp>
        <p:nvSpPr>
          <p:cNvPr id="3" name="Title 2">
            <a:extLst>
              <a:ext uri="{FF2B5EF4-FFF2-40B4-BE49-F238E27FC236}">
                <a16:creationId xmlns:a16="http://schemas.microsoft.com/office/drawing/2014/main" id="{8603F991-98DF-24E9-9387-656CB54C8B3D}"/>
              </a:ext>
            </a:extLst>
          </p:cNvPr>
          <p:cNvSpPr>
            <a:spLocks noGrp="1"/>
          </p:cNvSpPr>
          <p:nvPr>
            <p:ph type="title"/>
          </p:nvPr>
        </p:nvSpPr>
        <p:spPr>
          <a:xfrm>
            <a:off x="569468" y="2564882"/>
            <a:ext cx="4268653" cy="716084"/>
          </a:xfrm>
        </p:spPr>
        <p:txBody>
          <a:bodyPr/>
          <a:lstStyle/>
          <a:p>
            <a:r>
              <a:rPr lang="en-IN" dirty="0"/>
              <a:t>Years obtained Scholarship and Years Stayed in WNY</a:t>
            </a:r>
            <a:endParaRPr lang="en-US" dirty="0"/>
          </a:p>
        </p:txBody>
      </p:sp>
      <p:sp>
        <p:nvSpPr>
          <p:cNvPr id="4" name="Text Placeholder 3">
            <a:extLst>
              <a:ext uri="{FF2B5EF4-FFF2-40B4-BE49-F238E27FC236}">
                <a16:creationId xmlns:a16="http://schemas.microsoft.com/office/drawing/2014/main" id="{B0E3D25B-D736-FF94-D092-C314B9C30083}"/>
              </a:ext>
            </a:extLst>
          </p:cNvPr>
          <p:cNvSpPr>
            <a:spLocks noGrp="1"/>
          </p:cNvSpPr>
          <p:nvPr>
            <p:ph type="body" idx="1"/>
          </p:nvPr>
        </p:nvSpPr>
        <p:spPr>
          <a:xfrm>
            <a:off x="494824" y="3601596"/>
            <a:ext cx="4002532" cy="2768327"/>
          </a:xfrm>
        </p:spPr>
        <p:txBody>
          <a:bodyPr/>
          <a:lstStyle/>
          <a:p>
            <a:r>
              <a:rPr lang="en-IN" dirty="0"/>
              <a:t>On first analysing we observed that we were losing a good number of people as after graduation, and &gt; 2years people moved out!</a:t>
            </a:r>
          </a:p>
          <a:p>
            <a:endParaRPr lang="en-IN" dirty="0"/>
          </a:p>
          <a:p>
            <a:r>
              <a:rPr lang="en-IN" dirty="0"/>
              <a:t>But some students graduated less than two years ago, and such records had to be eliminated</a:t>
            </a:r>
            <a:endParaRPr lang="en-US" dirty="0"/>
          </a:p>
        </p:txBody>
      </p:sp>
      <p:pic>
        <p:nvPicPr>
          <p:cNvPr id="6" name="Picture 5">
            <a:extLst>
              <a:ext uri="{FF2B5EF4-FFF2-40B4-BE49-F238E27FC236}">
                <a16:creationId xmlns:a16="http://schemas.microsoft.com/office/drawing/2014/main" id="{A01C63C9-1F6F-55FE-7A0E-5444DD98C731}"/>
              </a:ext>
            </a:extLst>
          </p:cNvPr>
          <p:cNvPicPr>
            <a:picLocks noChangeAspect="1"/>
          </p:cNvPicPr>
          <p:nvPr/>
        </p:nvPicPr>
        <p:blipFill>
          <a:blip r:embed="rId2"/>
          <a:stretch>
            <a:fillRect/>
          </a:stretch>
        </p:blipFill>
        <p:spPr>
          <a:xfrm>
            <a:off x="5013073" y="1071561"/>
            <a:ext cx="6559928" cy="5601079"/>
          </a:xfrm>
          <a:prstGeom prst="rect">
            <a:avLst/>
          </a:prstGeom>
        </p:spPr>
      </p:pic>
    </p:spTree>
    <p:extLst>
      <p:ext uri="{BB962C8B-B14F-4D97-AF65-F5344CB8AC3E}">
        <p14:creationId xmlns:p14="http://schemas.microsoft.com/office/powerpoint/2010/main" val="2351358022"/>
      </p:ext>
    </p:extLst>
  </p:cSld>
  <p:clrMapOvr>
    <a:masterClrMapping/>
  </p:clrMapOvr>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3271</TotalTime>
  <Words>865</Words>
  <Application>Microsoft Office PowerPoint</Application>
  <PresentationFormat>Widescreen</PresentationFormat>
  <Paragraphs>98</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UB Powerpoint Template</vt:lpstr>
      <vt:lpstr>Survey analysis : WNYPFP</vt:lpstr>
      <vt:lpstr>ABOUT THE DATA!</vt:lpstr>
      <vt:lpstr>PowerPoint Presentation</vt:lpstr>
      <vt:lpstr>Alumni completing the Survey?</vt:lpstr>
      <vt:lpstr>Canisius College Students Dropped out of the Survey More</vt:lpstr>
      <vt:lpstr>Total Years Attended</vt:lpstr>
      <vt:lpstr>PowerPoint Presentation</vt:lpstr>
      <vt:lpstr>PowerPoint Presentation</vt:lpstr>
      <vt:lpstr>Years obtained Scholarship and Years Stayed in WNY</vt:lpstr>
      <vt:lpstr>PowerPoint Presentation</vt:lpstr>
      <vt:lpstr>PowerPoint Presentation</vt:lpstr>
      <vt:lpstr>PowerPoint Presentation</vt:lpstr>
      <vt:lpstr>Let’s analyse “Other” reasons for leaving WNY </vt:lpstr>
      <vt:lpstr>PowerPoint Presentation</vt:lpstr>
      <vt:lpstr>PowerPoint Presentation</vt:lpstr>
      <vt:lpstr>Alumni of which sector leave the most?</vt:lpstr>
      <vt:lpstr>PowerPoint Presentation</vt:lpstr>
      <vt:lpstr>Which Alumni did not leave the industry as much?</vt:lpstr>
      <vt:lpstr>PowerPoint Presentation</vt:lpstr>
      <vt:lpstr>Where do the Alumni Work Now?</vt:lpstr>
      <vt:lpstr>PowerPoint Presentation</vt:lpstr>
      <vt:lpstr>How helpful was the program for the students</vt:lpstr>
      <vt:lpstr>PowerPoint Presentation</vt:lpstr>
      <vt:lpstr>PowerPoint Presentation</vt:lpstr>
      <vt:lpstr>Were the alumni able to stimulate growth in WNY region?</vt:lpstr>
      <vt:lpstr>PowerPoint Presentation</vt:lpstr>
      <vt:lpstr>Do you Recommend the program to other students?</vt:lpstr>
      <vt:lpstr>All the alumni would recommend the Program to other Students</vt:lpstr>
      <vt:lpstr>PowerPoint Presentation</vt:lpstr>
      <vt:lpstr>Click to edit title</vt:lpstr>
      <vt:lpstr>PowerPoint Presentation</vt:lpstr>
      <vt:lpstr>PowerPoint Presentation</vt:lpstr>
      <vt:lpstr>Number of Students interested in In-Depth Analysis</vt:lpstr>
      <vt:lpstr>Points for further Analysis</vt:lpstr>
      <vt:lpstr>Questions to Ask in further surveys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Mancy Saxena</cp:lastModifiedBy>
  <cp:revision>241</cp:revision>
  <cp:lastPrinted>2015-10-19T19:01:41Z</cp:lastPrinted>
  <dcterms:created xsi:type="dcterms:W3CDTF">2016-06-28T14:05:07Z</dcterms:created>
  <dcterms:modified xsi:type="dcterms:W3CDTF">2023-09-17T17:19:19Z</dcterms:modified>
  <cp:category/>
</cp:coreProperties>
</file>